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8288000" cy="10287000"/>
  <p:notesSz cx="6858000" cy="9144000"/>
  <p:embeddedFontLst>
    <p:embeddedFont>
      <p:font typeface="Poppins Bold" charset="1" panose="00000800000000000000"/>
      <p:regular r:id="rId51"/>
    </p:embeddedFont>
    <p:embeddedFont>
      <p:font typeface="Codec Pro Bold" charset="1" panose="00000600000000000000"/>
      <p:regular r:id="rId52"/>
    </p:embeddedFont>
    <p:embeddedFont>
      <p:font typeface="Codec Pro" charset="1" panose="00000500000000000000"/>
      <p:regular r:id="rId53"/>
    </p:embeddedFont>
    <p:embeddedFont>
      <p:font typeface="Montserrat Semi-Bold" charset="1" panose="00000700000000000000"/>
      <p:regular r:id="rId54"/>
    </p:embeddedFont>
    <p:embeddedFont>
      <p:font typeface="Montserrat Classic" charset="1" panose="00000500000000000000"/>
      <p:regular r:id="rId55"/>
    </p:embeddedFont>
    <p:embeddedFont>
      <p:font typeface="Open Sans Extra Bold" charset="1" panose="020B0906030804020204"/>
      <p:regular r:id="rId56"/>
    </p:embeddedFont>
    <p:embeddedFont>
      <p:font typeface="Open Sans Bold" charset="1" panose="020B0806030504020204"/>
      <p:regular r:id="rId57"/>
    </p:embeddedFont>
    <p:embeddedFont>
      <p:font typeface="League Spartan" charset="1" panose="00000800000000000000"/>
      <p:regular r:id="rId58"/>
    </p:embeddedFont>
    <p:embeddedFont>
      <p:font typeface="Gagalin" charset="1" panose="00000500000000000000"/>
      <p:regular r:id="rId59"/>
    </p:embeddedFont>
    <p:embeddedFont>
      <p:font typeface="Montserrat Bold" charset="1" panose="0000080000000000000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1.pn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gif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Relationship Id="rId5" Target="../media/image6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6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jpeg" Type="http://schemas.openxmlformats.org/officeDocument/2006/relationships/image"/><Relationship Id="rId3" Target="../media/VAGXOsMz_4Q.mp4" Type="http://schemas.openxmlformats.org/officeDocument/2006/relationships/video"/><Relationship Id="rId4" Target="../media/VAGXOsMz_4Q.mp4" Type="http://schemas.microsoft.com/office/2007/relationships/media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svg" Type="http://schemas.openxmlformats.org/officeDocument/2006/relationships/image"/><Relationship Id="rId2" Target="../media/image1.png" Type="http://schemas.openxmlformats.org/officeDocument/2006/relationships/image"/><Relationship Id="rId3" Target="../media/image71.png" Type="http://schemas.openxmlformats.org/officeDocument/2006/relationships/image"/><Relationship Id="rId4" Target="../media/image72.svg" Type="http://schemas.openxmlformats.org/officeDocument/2006/relationships/image"/><Relationship Id="rId5" Target="../media/image73.png" Type="http://schemas.openxmlformats.org/officeDocument/2006/relationships/image"/><Relationship Id="rId6" Target="../media/image74.svg" Type="http://schemas.openxmlformats.org/officeDocument/2006/relationships/image"/><Relationship Id="rId7" Target="../media/image75.png" Type="http://schemas.openxmlformats.org/officeDocument/2006/relationships/image"/><Relationship Id="rId8" Target="../media/image76.sv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83.png" Type="http://schemas.openxmlformats.org/officeDocument/2006/relationships/image"/><Relationship Id="rId7" Target="../media/image84.svg" Type="http://schemas.openxmlformats.org/officeDocument/2006/relationships/image"/><Relationship Id="rId8" Target="../media/image85.png" Type="http://schemas.openxmlformats.org/officeDocument/2006/relationships/image"/><Relationship Id="rId9" Target="../media/image8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8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88.png" Type="http://schemas.openxmlformats.org/officeDocument/2006/relationships/image"/><Relationship Id="rId12" Target="../media/image89.svg" Type="http://schemas.openxmlformats.org/officeDocument/2006/relationships/image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jpeg" Type="http://schemas.openxmlformats.org/officeDocument/2006/relationships/image"/><Relationship Id="rId3" Target="../media/VAGXO6jEWng.mp4" Type="http://schemas.openxmlformats.org/officeDocument/2006/relationships/video"/><Relationship Id="rId4" Target="../media/VAGXO6jEWng.mp4" Type="http://schemas.microsoft.com/office/2007/relationships/media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.png" Type="http://schemas.openxmlformats.org/officeDocument/2006/relationships/image"/><Relationship Id="rId5" Target="../media/image73.png" Type="http://schemas.openxmlformats.org/officeDocument/2006/relationships/image"/><Relationship Id="rId6" Target="../media/image74.sv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83.png" Type="http://schemas.openxmlformats.org/officeDocument/2006/relationships/image"/><Relationship Id="rId7" Target="../media/image84.svg" Type="http://schemas.openxmlformats.org/officeDocument/2006/relationships/image"/><Relationship Id="rId8" Target="../media/image85.png" Type="http://schemas.openxmlformats.org/officeDocument/2006/relationships/image"/><Relationship Id="rId9" Target="../media/image8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2" Target="../media/image36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92.png" Type="http://schemas.openxmlformats.org/officeDocument/2006/relationships/image"/><Relationship Id="rId8" Target="../media/image93.svg" Type="http://schemas.openxmlformats.org/officeDocument/2006/relationships/image"/><Relationship Id="rId9" Target="../media/image9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92.png" Type="http://schemas.openxmlformats.org/officeDocument/2006/relationships/image"/><Relationship Id="rId3" Target="../media/image93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88.png" Type="http://schemas.openxmlformats.org/officeDocument/2006/relationships/image"/><Relationship Id="rId7" Target="../media/image89.svg" Type="http://schemas.openxmlformats.org/officeDocument/2006/relationships/image"/><Relationship Id="rId8" Target="../media/image35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37.png" Type="http://schemas.openxmlformats.org/officeDocument/2006/relationships/image"/><Relationship Id="rId3" Target="../media/image88.png" Type="http://schemas.openxmlformats.org/officeDocument/2006/relationships/image"/><Relationship Id="rId4" Target="../media/image89.svg" Type="http://schemas.openxmlformats.org/officeDocument/2006/relationships/image"/><Relationship Id="rId5" Target="../media/image92.png" Type="http://schemas.openxmlformats.org/officeDocument/2006/relationships/image"/><Relationship Id="rId6" Target="../media/image93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37.png" Type="http://schemas.openxmlformats.org/officeDocument/2006/relationships/image"/><Relationship Id="rId3" Target="../media/image92.png" Type="http://schemas.openxmlformats.org/officeDocument/2006/relationships/image"/><Relationship Id="rId4" Target="../media/image93.svg" Type="http://schemas.openxmlformats.org/officeDocument/2006/relationships/image"/><Relationship Id="rId5" Target="../media/image88.png" Type="http://schemas.openxmlformats.org/officeDocument/2006/relationships/image"/><Relationship Id="rId6" Target="../media/image89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jpeg" Type="http://schemas.openxmlformats.org/officeDocument/2006/relationships/image"/><Relationship Id="rId3" Target="../media/VAGXO1nZMtM.mp4" Type="http://schemas.openxmlformats.org/officeDocument/2006/relationships/video"/><Relationship Id="rId4" Target="../media/VAGXO1nZMtM.mp4" Type="http://schemas.microsoft.com/office/2007/relationships/media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.png" Type="http://schemas.openxmlformats.org/officeDocument/2006/relationships/image"/><Relationship Id="rId5" Target="../media/image97.png" Type="http://schemas.openxmlformats.org/officeDocument/2006/relationships/image"/><Relationship Id="rId6" Target="../media/image98.sv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83.png" Type="http://schemas.openxmlformats.org/officeDocument/2006/relationships/image"/><Relationship Id="rId7" Target="../media/image84.svg" Type="http://schemas.openxmlformats.org/officeDocument/2006/relationships/image"/><Relationship Id="rId8" Target="../media/image85.png" Type="http://schemas.openxmlformats.org/officeDocument/2006/relationships/image"/><Relationship Id="rId9" Target="../media/image8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9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Relationship Id="rId3" Target="../media/image10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7.png" Type="http://schemas.openxmlformats.org/officeDocument/2006/relationships/image"/><Relationship Id="rId3" Target="../media/image108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708316"/>
            <a:chOff x="0" y="0"/>
            <a:chExt cx="4816593" cy="28202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820297"/>
            </a:xfrm>
            <a:custGeom>
              <a:avLst/>
              <a:gdLst/>
              <a:ahLst/>
              <a:cxnLst/>
              <a:rect r="r" b="b" t="t" l="l"/>
              <a:pathLst>
                <a:path h="282029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820297"/>
                  </a:lnTo>
                  <a:lnTo>
                    <a:pt x="0" y="2820297"/>
                  </a:lnTo>
                  <a:close/>
                </a:path>
              </a:pathLst>
            </a:custGeom>
            <a:solidFill>
              <a:srgbClr val="82C2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858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95462" y="5458198"/>
            <a:ext cx="15662715" cy="2721397"/>
          </a:xfrm>
          <a:custGeom>
            <a:avLst/>
            <a:gdLst/>
            <a:ahLst/>
            <a:cxnLst/>
            <a:rect r="r" b="b" t="t" l="l"/>
            <a:pathLst>
              <a:path h="2721397" w="15662715">
                <a:moveTo>
                  <a:pt x="0" y="0"/>
                </a:moveTo>
                <a:lnTo>
                  <a:pt x="15662715" y="0"/>
                </a:lnTo>
                <a:lnTo>
                  <a:pt x="15662715" y="2721397"/>
                </a:lnTo>
                <a:lnTo>
                  <a:pt x="0" y="2721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76662" y="1559018"/>
            <a:ext cx="15906952" cy="7935707"/>
            <a:chOff x="0" y="0"/>
            <a:chExt cx="5700693" cy="28439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00693" cy="2843978"/>
            </a:xfrm>
            <a:custGeom>
              <a:avLst/>
              <a:gdLst/>
              <a:ahLst/>
              <a:cxnLst/>
              <a:rect r="r" b="b" t="t" l="l"/>
              <a:pathLst>
                <a:path h="2843978" w="5700693">
                  <a:moveTo>
                    <a:pt x="27255" y="0"/>
                  </a:moveTo>
                  <a:lnTo>
                    <a:pt x="5673437" y="0"/>
                  </a:lnTo>
                  <a:cubicBezTo>
                    <a:pt x="5680666" y="0"/>
                    <a:pt x="5687599" y="2872"/>
                    <a:pt x="5692710" y="7983"/>
                  </a:cubicBezTo>
                  <a:cubicBezTo>
                    <a:pt x="5697821" y="13094"/>
                    <a:pt x="5700693" y="20027"/>
                    <a:pt x="5700693" y="27255"/>
                  </a:cubicBezTo>
                  <a:lnTo>
                    <a:pt x="5700693" y="2816723"/>
                  </a:lnTo>
                  <a:cubicBezTo>
                    <a:pt x="5700693" y="2823951"/>
                    <a:pt x="5697821" y="2830884"/>
                    <a:pt x="5692710" y="2835995"/>
                  </a:cubicBezTo>
                  <a:cubicBezTo>
                    <a:pt x="5687599" y="2841107"/>
                    <a:pt x="5680666" y="2843978"/>
                    <a:pt x="5673437" y="2843978"/>
                  </a:cubicBezTo>
                  <a:lnTo>
                    <a:pt x="27255" y="2843978"/>
                  </a:lnTo>
                  <a:cubicBezTo>
                    <a:pt x="20027" y="2843978"/>
                    <a:pt x="13094" y="2841107"/>
                    <a:pt x="7983" y="2835995"/>
                  </a:cubicBezTo>
                  <a:cubicBezTo>
                    <a:pt x="2872" y="2830884"/>
                    <a:pt x="0" y="2823951"/>
                    <a:pt x="0" y="2816723"/>
                  </a:cubicBezTo>
                  <a:lnTo>
                    <a:pt x="0" y="27255"/>
                  </a:lnTo>
                  <a:cubicBezTo>
                    <a:pt x="0" y="20027"/>
                    <a:pt x="2872" y="13094"/>
                    <a:pt x="7983" y="7983"/>
                  </a:cubicBezTo>
                  <a:cubicBezTo>
                    <a:pt x="13094" y="2872"/>
                    <a:pt x="20027" y="0"/>
                    <a:pt x="2725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700693" cy="2891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2"/>
                </a:lnSpc>
              </a:pPr>
            </a:p>
            <a:p>
              <a:pPr algn="ctr">
                <a:lnSpc>
                  <a:spcPts val="185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587827" y="1559018"/>
            <a:ext cx="3086100" cy="7168964"/>
            <a:chOff x="0" y="0"/>
            <a:chExt cx="812800" cy="18881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888122"/>
            </a:xfrm>
            <a:custGeom>
              <a:avLst/>
              <a:gdLst/>
              <a:ahLst/>
              <a:cxnLst/>
              <a:rect r="r" b="b" t="t" l="l"/>
              <a:pathLst>
                <a:path h="188812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88122"/>
                  </a:lnTo>
                  <a:lnTo>
                    <a:pt x="0" y="188812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1926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19556" y="2037133"/>
            <a:ext cx="3047898" cy="683150"/>
          </a:xfrm>
          <a:custGeom>
            <a:avLst/>
            <a:gdLst/>
            <a:ahLst/>
            <a:cxnLst/>
            <a:rect r="r" b="b" t="t" l="l"/>
            <a:pathLst>
              <a:path h="683150" w="3047898">
                <a:moveTo>
                  <a:pt x="0" y="0"/>
                </a:moveTo>
                <a:lnTo>
                  <a:pt x="3047898" y="0"/>
                </a:lnTo>
                <a:lnTo>
                  <a:pt x="3047898" y="683150"/>
                </a:lnTo>
                <a:lnTo>
                  <a:pt x="0" y="683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235868" y="98548"/>
            <a:ext cx="1069033" cy="1053582"/>
          </a:xfrm>
          <a:custGeom>
            <a:avLst/>
            <a:gdLst/>
            <a:ahLst/>
            <a:cxnLst/>
            <a:rect r="r" b="b" t="t" l="l"/>
            <a:pathLst>
              <a:path h="1053582" w="1069033">
                <a:moveTo>
                  <a:pt x="0" y="0"/>
                </a:moveTo>
                <a:lnTo>
                  <a:pt x="1069033" y="0"/>
                </a:lnTo>
                <a:lnTo>
                  <a:pt x="1069033" y="1053582"/>
                </a:lnTo>
                <a:lnTo>
                  <a:pt x="0" y="1053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919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567454" y="393061"/>
            <a:ext cx="12079763" cy="407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9"/>
              </a:lnSpc>
              <a:spcBef>
                <a:spcPct val="0"/>
              </a:spcBef>
            </a:pPr>
            <a:r>
              <a:rPr lang="en-US" b="true" sz="2335" spc="-4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Institut Supérieur des Études</a:t>
            </a:r>
            <a:r>
              <a:rPr lang="en-US" b="true" sz="2335" spc="-4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Technologiques de Charguia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538606" y="2946924"/>
            <a:ext cx="19050" cy="57809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6558177" y="-1356823"/>
            <a:ext cx="3735531" cy="373553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539093" y="9422915"/>
            <a:ext cx="1286950" cy="128695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9467680" y="2784856"/>
            <a:ext cx="7090497" cy="5943126"/>
          </a:xfrm>
          <a:custGeom>
            <a:avLst/>
            <a:gdLst/>
            <a:ahLst/>
            <a:cxnLst/>
            <a:rect r="r" b="b" t="t" l="l"/>
            <a:pathLst>
              <a:path h="5943126" w="7090497">
                <a:moveTo>
                  <a:pt x="0" y="0"/>
                </a:moveTo>
                <a:lnTo>
                  <a:pt x="7090497" y="0"/>
                </a:lnTo>
                <a:lnTo>
                  <a:pt x="7090497" y="5943126"/>
                </a:lnTo>
                <a:lnTo>
                  <a:pt x="0" y="5943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731671" y="5986851"/>
            <a:ext cx="7561993" cy="255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12"/>
              </a:lnSpc>
            </a:pPr>
            <a:r>
              <a:rPr lang="en-US" sz="30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Réalisé par : </a:t>
            </a:r>
          </a:p>
          <a:p>
            <a:pPr algn="l">
              <a:lnSpc>
                <a:spcPts val="4881"/>
              </a:lnSpc>
            </a:pPr>
            <a:r>
              <a:rPr lang="en-US" sz="27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&gt;  </a:t>
            </a:r>
            <a:r>
              <a:rPr lang="en-US" sz="275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Wejdene Bouali      </a:t>
            </a:r>
            <a:r>
              <a:rPr lang="en-US" sz="27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&gt;</a:t>
            </a:r>
            <a:r>
              <a:rPr lang="en-US" sz="275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 Mayssa Jebali</a:t>
            </a:r>
          </a:p>
          <a:p>
            <a:pPr algn="l">
              <a:lnSpc>
                <a:spcPts val="4881"/>
              </a:lnSpc>
            </a:pPr>
            <a:r>
              <a:rPr lang="en-US" sz="27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&gt; </a:t>
            </a:r>
            <a:r>
              <a:rPr lang="en-US" sz="275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Khadija Chaar       </a:t>
            </a:r>
            <a:r>
              <a:rPr lang="en-US" sz="27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&gt;</a:t>
            </a:r>
            <a:r>
              <a:rPr lang="en-US" sz="275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 Yosr Amamou</a:t>
            </a:r>
          </a:p>
          <a:p>
            <a:pPr algn="l">
              <a:lnSpc>
                <a:spcPts val="4881"/>
              </a:lnSpc>
            </a:pPr>
            <a:r>
              <a:rPr lang="en-US" sz="275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       </a:t>
            </a:r>
            <a:r>
              <a:rPr lang="en-US" sz="27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&gt; </a:t>
            </a:r>
            <a:r>
              <a:rPr lang="en-US" sz="275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Sofiene Laghouanem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98023" y="3051556"/>
            <a:ext cx="7875903" cy="2451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2"/>
              </a:lnSpc>
            </a:pPr>
            <a:r>
              <a:rPr lang="en-US" sz="56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Application de </a:t>
            </a:r>
          </a:p>
          <a:p>
            <a:pPr algn="l">
              <a:lnSpc>
                <a:spcPts val="6212"/>
              </a:lnSpc>
            </a:pPr>
            <a:r>
              <a:rPr lang="en-US" sz="56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gestion des tâches académiques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248118" y="9659033"/>
            <a:ext cx="12079763" cy="407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9"/>
              </a:lnSpc>
              <a:spcBef>
                <a:spcPct val="0"/>
              </a:spcBef>
            </a:pPr>
            <a:r>
              <a:rPr lang="en-US" b="true" sz="2335" spc="-4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Anné universitaire     2024-2025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5803" y="477743"/>
            <a:ext cx="17194348" cy="9232076"/>
            <a:chOff x="0" y="0"/>
            <a:chExt cx="6162066" cy="33085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62066" cy="3308567"/>
            </a:xfrm>
            <a:custGeom>
              <a:avLst/>
              <a:gdLst/>
              <a:ahLst/>
              <a:cxnLst/>
              <a:rect r="r" b="b" t="t" l="l"/>
              <a:pathLst>
                <a:path h="3308567" w="6162066">
                  <a:moveTo>
                    <a:pt x="25215" y="0"/>
                  </a:moveTo>
                  <a:lnTo>
                    <a:pt x="6136852" y="0"/>
                  </a:lnTo>
                  <a:cubicBezTo>
                    <a:pt x="6150777" y="0"/>
                    <a:pt x="6162066" y="11289"/>
                    <a:pt x="6162066" y="25215"/>
                  </a:cubicBezTo>
                  <a:lnTo>
                    <a:pt x="6162066" y="3283353"/>
                  </a:lnTo>
                  <a:cubicBezTo>
                    <a:pt x="6162066" y="3290040"/>
                    <a:pt x="6159410" y="3296453"/>
                    <a:pt x="6154681" y="3301182"/>
                  </a:cubicBezTo>
                  <a:cubicBezTo>
                    <a:pt x="6149952" y="3305911"/>
                    <a:pt x="6143539" y="3308567"/>
                    <a:pt x="6136852" y="3308567"/>
                  </a:cubicBezTo>
                  <a:lnTo>
                    <a:pt x="25215" y="3308567"/>
                  </a:lnTo>
                  <a:cubicBezTo>
                    <a:pt x="18527" y="3308567"/>
                    <a:pt x="12114" y="3305911"/>
                    <a:pt x="7385" y="3301182"/>
                  </a:cubicBezTo>
                  <a:cubicBezTo>
                    <a:pt x="2657" y="3296453"/>
                    <a:pt x="0" y="3290040"/>
                    <a:pt x="0" y="3283353"/>
                  </a:cubicBezTo>
                  <a:lnTo>
                    <a:pt x="0" y="25215"/>
                  </a:lnTo>
                  <a:cubicBezTo>
                    <a:pt x="0" y="18527"/>
                    <a:pt x="2657" y="12114"/>
                    <a:pt x="7385" y="7385"/>
                  </a:cubicBezTo>
                  <a:cubicBezTo>
                    <a:pt x="12114" y="2657"/>
                    <a:pt x="18527" y="0"/>
                    <a:pt x="25215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82C2E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162066" cy="3356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2"/>
                </a:lnSpc>
              </a:pPr>
            </a:p>
            <a:p>
              <a:pPr algn="ctr">
                <a:lnSpc>
                  <a:spcPts val="185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90107" y="3197377"/>
            <a:ext cx="10907786" cy="3007028"/>
            <a:chOff x="0" y="0"/>
            <a:chExt cx="2872833" cy="7919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72833" cy="791974"/>
            </a:xfrm>
            <a:custGeom>
              <a:avLst/>
              <a:gdLst/>
              <a:ahLst/>
              <a:cxnLst/>
              <a:rect r="r" b="b" t="t" l="l"/>
              <a:pathLst>
                <a:path h="791974" w="2872833">
                  <a:moveTo>
                    <a:pt x="42586" y="0"/>
                  </a:moveTo>
                  <a:lnTo>
                    <a:pt x="2830247" y="0"/>
                  </a:lnTo>
                  <a:cubicBezTo>
                    <a:pt x="2841541" y="0"/>
                    <a:pt x="2852373" y="4487"/>
                    <a:pt x="2860360" y="12473"/>
                  </a:cubicBezTo>
                  <a:cubicBezTo>
                    <a:pt x="2868346" y="20459"/>
                    <a:pt x="2872833" y="31291"/>
                    <a:pt x="2872833" y="42586"/>
                  </a:cubicBezTo>
                  <a:lnTo>
                    <a:pt x="2872833" y="749389"/>
                  </a:lnTo>
                  <a:cubicBezTo>
                    <a:pt x="2872833" y="760683"/>
                    <a:pt x="2868346" y="771515"/>
                    <a:pt x="2860360" y="779501"/>
                  </a:cubicBezTo>
                  <a:cubicBezTo>
                    <a:pt x="2852373" y="787488"/>
                    <a:pt x="2841541" y="791974"/>
                    <a:pt x="2830247" y="791974"/>
                  </a:cubicBezTo>
                  <a:lnTo>
                    <a:pt x="42586" y="791974"/>
                  </a:lnTo>
                  <a:cubicBezTo>
                    <a:pt x="31291" y="791974"/>
                    <a:pt x="20459" y="787488"/>
                    <a:pt x="12473" y="779501"/>
                  </a:cubicBezTo>
                  <a:cubicBezTo>
                    <a:pt x="4487" y="771515"/>
                    <a:pt x="0" y="760683"/>
                    <a:pt x="0" y="749389"/>
                  </a:cubicBezTo>
                  <a:lnTo>
                    <a:pt x="0" y="42586"/>
                  </a:lnTo>
                  <a:cubicBezTo>
                    <a:pt x="0" y="31291"/>
                    <a:pt x="4487" y="20459"/>
                    <a:pt x="12473" y="12473"/>
                  </a:cubicBezTo>
                  <a:cubicBezTo>
                    <a:pt x="20459" y="4487"/>
                    <a:pt x="31291" y="0"/>
                    <a:pt x="42586" y="0"/>
                  </a:cubicBezTo>
                  <a:close/>
                </a:path>
              </a:pathLst>
            </a:custGeom>
            <a:solidFill>
              <a:srgbClr val="82C2E6"/>
            </a:solidFill>
            <a:ln w="95250" cap="rnd">
              <a:solidFill>
                <a:srgbClr val="82C2E6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72833" cy="830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99993" y="4038563"/>
            <a:ext cx="1187115" cy="1324657"/>
            <a:chOff x="0" y="0"/>
            <a:chExt cx="752744" cy="8399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2744" cy="839958"/>
            </a:xfrm>
            <a:custGeom>
              <a:avLst/>
              <a:gdLst/>
              <a:ahLst/>
              <a:cxnLst/>
              <a:rect r="r" b="b" t="t" l="l"/>
              <a:pathLst>
                <a:path h="839958" w="752744">
                  <a:moveTo>
                    <a:pt x="376372" y="0"/>
                  </a:moveTo>
                  <a:cubicBezTo>
                    <a:pt x="168507" y="0"/>
                    <a:pt x="0" y="188031"/>
                    <a:pt x="0" y="419979"/>
                  </a:cubicBezTo>
                  <a:cubicBezTo>
                    <a:pt x="0" y="651927"/>
                    <a:pt x="168507" y="839958"/>
                    <a:pt x="376372" y="839958"/>
                  </a:cubicBezTo>
                  <a:cubicBezTo>
                    <a:pt x="584236" y="839958"/>
                    <a:pt x="752744" y="651927"/>
                    <a:pt x="752744" y="419979"/>
                  </a:cubicBezTo>
                  <a:cubicBezTo>
                    <a:pt x="752744" y="188031"/>
                    <a:pt x="584236" y="0"/>
                    <a:pt x="3763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0570" y="-64129"/>
              <a:ext cx="611604" cy="825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0"/>
                </a:lnSpc>
              </a:pPr>
              <a:r>
                <a:rPr lang="en-US" sz="3993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03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984893" y="4105923"/>
            <a:ext cx="9543942" cy="1037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70"/>
              </a:lnSpc>
            </a:pPr>
            <a:r>
              <a:rPr lang="en-US" sz="5621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Product Backlog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487435" y="9599490"/>
            <a:ext cx="15771865" cy="190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559900" y="1322665"/>
            <a:ext cx="17168201" cy="2671508"/>
            <a:chOff x="0" y="0"/>
            <a:chExt cx="22890934" cy="35620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180838" y="157956"/>
              <a:ext cx="2342849" cy="2387966"/>
            </a:xfrm>
            <a:custGeom>
              <a:avLst/>
              <a:gdLst/>
              <a:ahLst/>
              <a:cxnLst/>
              <a:rect r="r" b="b" t="t" l="l"/>
              <a:pathLst>
                <a:path h="2387966" w="2342849">
                  <a:moveTo>
                    <a:pt x="0" y="0"/>
                  </a:moveTo>
                  <a:lnTo>
                    <a:pt x="2342849" y="0"/>
                  </a:lnTo>
                  <a:lnTo>
                    <a:pt x="2342849" y="2387966"/>
                  </a:lnTo>
                  <a:lnTo>
                    <a:pt x="0" y="2387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844102" y="2027775"/>
              <a:ext cx="10336735" cy="1534235"/>
            </a:xfrm>
            <a:custGeom>
              <a:avLst/>
              <a:gdLst/>
              <a:ahLst/>
              <a:cxnLst/>
              <a:rect r="r" b="b" t="t" l="l"/>
              <a:pathLst>
                <a:path h="1534235" w="10336735">
                  <a:moveTo>
                    <a:pt x="0" y="0"/>
                  </a:moveTo>
                  <a:lnTo>
                    <a:pt x="10336736" y="0"/>
                  </a:lnTo>
                  <a:lnTo>
                    <a:pt x="10336736" y="1534235"/>
                  </a:lnTo>
                  <a:lnTo>
                    <a:pt x="0" y="1534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6000"/>
              </a:blip>
              <a:stretch>
                <a:fillRect l="0" t="-8531" r="0" b="-8531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4193613" y="0"/>
              <a:ext cx="9637715" cy="2929610"/>
              <a:chOff x="0" y="0"/>
              <a:chExt cx="6126532" cy="186230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126532" cy="1862304"/>
              </a:xfrm>
              <a:custGeom>
                <a:avLst/>
                <a:gdLst/>
                <a:ahLst/>
                <a:cxnLst/>
                <a:rect r="r" b="b" t="t" l="l"/>
                <a:pathLst>
                  <a:path h="1862304" w="6126532">
                    <a:moveTo>
                      <a:pt x="59979" y="0"/>
                    </a:moveTo>
                    <a:lnTo>
                      <a:pt x="6066553" y="0"/>
                    </a:lnTo>
                    <a:cubicBezTo>
                      <a:pt x="6082460" y="0"/>
                      <a:pt x="6097716" y="6319"/>
                      <a:pt x="6108964" y="17568"/>
                    </a:cubicBezTo>
                    <a:cubicBezTo>
                      <a:pt x="6120212" y="28816"/>
                      <a:pt x="6126532" y="44072"/>
                      <a:pt x="6126532" y="59979"/>
                    </a:cubicBezTo>
                    <a:lnTo>
                      <a:pt x="6126532" y="1802324"/>
                    </a:lnTo>
                    <a:cubicBezTo>
                      <a:pt x="6126532" y="1818232"/>
                      <a:pt x="6120212" y="1833488"/>
                      <a:pt x="6108964" y="1844736"/>
                    </a:cubicBezTo>
                    <a:cubicBezTo>
                      <a:pt x="6097716" y="1855984"/>
                      <a:pt x="6082460" y="1862304"/>
                      <a:pt x="6066553" y="1862304"/>
                    </a:cubicBezTo>
                    <a:lnTo>
                      <a:pt x="59979" y="1862304"/>
                    </a:lnTo>
                    <a:cubicBezTo>
                      <a:pt x="44072" y="1862304"/>
                      <a:pt x="28816" y="1855984"/>
                      <a:pt x="17568" y="1844736"/>
                    </a:cubicBezTo>
                    <a:cubicBezTo>
                      <a:pt x="6319" y="1833488"/>
                      <a:pt x="0" y="1818232"/>
                      <a:pt x="0" y="1802324"/>
                    </a:cubicBezTo>
                    <a:lnTo>
                      <a:pt x="0" y="59979"/>
                    </a:lnTo>
                    <a:cubicBezTo>
                      <a:pt x="0" y="44072"/>
                      <a:pt x="6319" y="28816"/>
                      <a:pt x="17568" y="17568"/>
                    </a:cubicBezTo>
                    <a:cubicBezTo>
                      <a:pt x="28816" y="6319"/>
                      <a:pt x="44072" y="0"/>
                      <a:pt x="59979" y="0"/>
                    </a:cubicBezTo>
                    <a:close/>
                  </a:path>
                </a:pathLst>
              </a:custGeom>
              <a:solidFill>
                <a:srgbClr val="82C2E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6126532" cy="1909929"/>
              </a:xfrm>
              <a:prstGeom prst="rect">
                <a:avLst/>
              </a:prstGeom>
            </p:spPr>
            <p:txBody>
              <a:bodyPr anchor="ctr" rtlCol="false" tIns="43651" lIns="43651" bIns="43651" rIns="43651"/>
              <a:lstStyle/>
              <a:p>
                <a:pPr algn="ctr">
                  <a:lnSpc>
                    <a:spcPts val="185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4193613" y="0"/>
              <a:ext cx="4042965" cy="2929610"/>
              <a:chOff x="0" y="0"/>
              <a:chExt cx="929403" cy="67346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29403" cy="673464"/>
              </a:xfrm>
              <a:custGeom>
                <a:avLst/>
                <a:gdLst/>
                <a:ahLst/>
                <a:cxnLst/>
                <a:rect r="r" b="b" t="t" l="l"/>
                <a:pathLst>
                  <a:path h="673464" w="929403">
                    <a:moveTo>
                      <a:pt x="130214" y="0"/>
                    </a:moveTo>
                    <a:lnTo>
                      <a:pt x="799189" y="0"/>
                    </a:lnTo>
                    <a:cubicBezTo>
                      <a:pt x="833724" y="0"/>
                      <a:pt x="866845" y="13719"/>
                      <a:pt x="891265" y="38139"/>
                    </a:cubicBezTo>
                    <a:cubicBezTo>
                      <a:pt x="915685" y="62559"/>
                      <a:pt x="929403" y="95679"/>
                      <a:pt x="929403" y="130214"/>
                    </a:cubicBezTo>
                    <a:lnTo>
                      <a:pt x="929403" y="543250"/>
                    </a:lnTo>
                    <a:cubicBezTo>
                      <a:pt x="929403" y="615165"/>
                      <a:pt x="871105" y="673464"/>
                      <a:pt x="799189" y="673464"/>
                    </a:cubicBezTo>
                    <a:lnTo>
                      <a:pt x="130214" y="673464"/>
                    </a:lnTo>
                    <a:cubicBezTo>
                      <a:pt x="58299" y="673464"/>
                      <a:pt x="0" y="615165"/>
                      <a:pt x="0" y="543250"/>
                    </a:cubicBezTo>
                    <a:lnTo>
                      <a:pt x="0" y="130214"/>
                    </a:lnTo>
                    <a:cubicBezTo>
                      <a:pt x="0" y="95679"/>
                      <a:pt x="13719" y="62559"/>
                      <a:pt x="38139" y="38139"/>
                    </a:cubicBezTo>
                    <a:cubicBezTo>
                      <a:pt x="62559" y="13719"/>
                      <a:pt x="95679" y="0"/>
                      <a:pt x="130214" y="0"/>
                    </a:cubicBezTo>
                    <a:close/>
                  </a:path>
                </a:pathLst>
              </a:custGeom>
              <a:solidFill>
                <a:srgbClr val="82C2E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929403" cy="711564"/>
              </a:xfrm>
              <a:prstGeom prst="rect">
                <a:avLst/>
              </a:prstGeom>
            </p:spPr>
            <p:txBody>
              <a:bodyPr anchor="ctr" rtlCol="false" tIns="43651" lIns="43651" bIns="43651" rIns="4365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7566367" y="0"/>
              <a:ext cx="844348" cy="2929610"/>
              <a:chOff x="0" y="0"/>
              <a:chExt cx="194100" cy="67346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4100" cy="673464"/>
              </a:xfrm>
              <a:custGeom>
                <a:avLst/>
                <a:gdLst/>
                <a:ahLst/>
                <a:cxnLst/>
                <a:rect r="r" b="b" t="t" l="l"/>
                <a:pathLst>
                  <a:path h="673464" w="194100">
                    <a:moveTo>
                      <a:pt x="0" y="0"/>
                    </a:moveTo>
                    <a:lnTo>
                      <a:pt x="194100" y="0"/>
                    </a:lnTo>
                    <a:lnTo>
                      <a:pt x="194100" y="673464"/>
                    </a:lnTo>
                    <a:lnTo>
                      <a:pt x="0" y="673464"/>
                    </a:lnTo>
                    <a:close/>
                  </a:path>
                </a:pathLst>
              </a:custGeom>
              <a:solidFill>
                <a:srgbClr val="82C2E6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94100" cy="711564"/>
              </a:xfrm>
              <a:prstGeom prst="rect">
                <a:avLst/>
              </a:prstGeom>
            </p:spPr>
            <p:txBody>
              <a:bodyPr anchor="ctr" rtlCol="false" tIns="43651" lIns="43651" bIns="43651" rIns="4365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264678" y="576068"/>
              <a:ext cx="9495584" cy="1448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8"/>
                </a:lnSpc>
                <a:spcBef>
                  <a:spcPct val="0"/>
                </a:spcBef>
              </a:pPr>
              <a:r>
                <a:rPr lang="en-US" b="true" sz="3084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En tant qu'admin je veux créer une classe pour regrouper les étudiants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7361887" y="1688283"/>
              <a:ext cx="5021047" cy="1277372"/>
            </a:xfrm>
            <a:custGeom>
              <a:avLst/>
              <a:gdLst/>
              <a:ahLst/>
              <a:cxnLst/>
              <a:rect r="r" b="b" t="t" l="l"/>
              <a:pathLst>
                <a:path h="1277372" w="5021047">
                  <a:moveTo>
                    <a:pt x="0" y="0"/>
                  </a:moveTo>
                  <a:lnTo>
                    <a:pt x="5021047" y="0"/>
                  </a:lnTo>
                  <a:lnTo>
                    <a:pt x="5021047" y="1277372"/>
                  </a:lnTo>
                  <a:lnTo>
                    <a:pt x="0" y="1277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6000"/>
              </a:blip>
              <a:stretch>
                <a:fillRect l="-23209" t="0" r="-23209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17531661" y="0"/>
              <a:ext cx="4681499" cy="2439132"/>
              <a:chOff x="0" y="0"/>
              <a:chExt cx="2975950" cy="155051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975950" cy="1550515"/>
              </a:xfrm>
              <a:custGeom>
                <a:avLst/>
                <a:gdLst/>
                <a:ahLst/>
                <a:cxnLst/>
                <a:rect r="r" b="b" t="t" l="l"/>
                <a:pathLst>
                  <a:path h="1550515" w="2975950">
                    <a:moveTo>
                      <a:pt x="123478" y="0"/>
                    </a:moveTo>
                    <a:lnTo>
                      <a:pt x="2852471" y="0"/>
                    </a:lnTo>
                    <a:cubicBezTo>
                      <a:pt x="2920666" y="0"/>
                      <a:pt x="2975950" y="55283"/>
                      <a:pt x="2975950" y="123478"/>
                    </a:cubicBezTo>
                    <a:lnTo>
                      <a:pt x="2975950" y="1427037"/>
                    </a:lnTo>
                    <a:cubicBezTo>
                      <a:pt x="2975950" y="1495232"/>
                      <a:pt x="2920666" y="1550515"/>
                      <a:pt x="2852471" y="1550515"/>
                    </a:cubicBezTo>
                    <a:lnTo>
                      <a:pt x="123478" y="1550515"/>
                    </a:lnTo>
                    <a:cubicBezTo>
                      <a:pt x="55283" y="1550515"/>
                      <a:pt x="0" y="1495232"/>
                      <a:pt x="0" y="1427037"/>
                    </a:cubicBezTo>
                    <a:lnTo>
                      <a:pt x="0" y="123478"/>
                    </a:lnTo>
                    <a:cubicBezTo>
                      <a:pt x="0" y="55283"/>
                      <a:pt x="55283" y="0"/>
                      <a:pt x="123478" y="0"/>
                    </a:cubicBezTo>
                    <a:close/>
                  </a:path>
                </a:pathLst>
              </a:custGeom>
              <a:solidFill>
                <a:srgbClr val="82C2E6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2975950" cy="1598140"/>
              </a:xfrm>
              <a:prstGeom prst="rect">
                <a:avLst/>
              </a:prstGeom>
            </p:spPr>
            <p:txBody>
              <a:bodyPr anchor="ctr" rtlCol="false" tIns="43651" lIns="43651" bIns="43651" rIns="43651"/>
              <a:lstStyle/>
              <a:p>
                <a:pPr algn="ctr">
                  <a:lnSpc>
                    <a:spcPts val="1852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7531661" y="0"/>
              <a:ext cx="1963861" cy="2439132"/>
              <a:chOff x="0" y="0"/>
              <a:chExt cx="451456" cy="56071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451456" cy="560712"/>
              </a:xfrm>
              <a:custGeom>
                <a:avLst/>
                <a:gdLst/>
                <a:ahLst/>
                <a:cxnLst/>
                <a:rect r="r" b="b" t="t" l="l"/>
                <a:pathLst>
                  <a:path h="560712" w="451456">
                    <a:moveTo>
                      <a:pt x="225728" y="0"/>
                    </a:moveTo>
                    <a:lnTo>
                      <a:pt x="225728" y="0"/>
                    </a:lnTo>
                    <a:cubicBezTo>
                      <a:pt x="285595" y="0"/>
                      <a:pt x="343009" y="23782"/>
                      <a:pt x="385342" y="66114"/>
                    </a:cubicBezTo>
                    <a:cubicBezTo>
                      <a:pt x="427674" y="108446"/>
                      <a:pt x="451456" y="165861"/>
                      <a:pt x="451456" y="225728"/>
                    </a:cubicBezTo>
                    <a:lnTo>
                      <a:pt x="451456" y="334984"/>
                    </a:lnTo>
                    <a:cubicBezTo>
                      <a:pt x="451456" y="394851"/>
                      <a:pt x="427674" y="452265"/>
                      <a:pt x="385342" y="494598"/>
                    </a:cubicBezTo>
                    <a:cubicBezTo>
                      <a:pt x="343009" y="536930"/>
                      <a:pt x="285595" y="560712"/>
                      <a:pt x="225728" y="560712"/>
                    </a:cubicBezTo>
                    <a:lnTo>
                      <a:pt x="225728" y="560712"/>
                    </a:lnTo>
                    <a:cubicBezTo>
                      <a:pt x="101062" y="560712"/>
                      <a:pt x="0" y="459650"/>
                      <a:pt x="0" y="334984"/>
                    </a:cubicBezTo>
                    <a:lnTo>
                      <a:pt x="0" y="225728"/>
                    </a:lnTo>
                    <a:cubicBezTo>
                      <a:pt x="0" y="101062"/>
                      <a:pt x="101062" y="0"/>
                      <a:pt x="225728" y="0"/>
                    </a:cubicBezTo>
                    <a:close/>
                  </a:path>
                </a:pathLst>
              </a:custGeom>
              <a:solidFill>
                <a:srgbClr val="82C2E6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451456" cy="598812"/>
              </a:xfrm>
              <a:prstGeom prst="rect">
                <a:avLst/>
              </a:prstGeom>
            </p:spPr>
            <p:txBody>
              <a:bodyPr anchor="ctr" rtlCol="false" tIns="43651" lIns="43651" bIns="43651" rIns="4365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9169969" y="0"/>
              <a:ext cx="410140" cy="2439132"/>
              <a:chOff x="0" y="0"/>
              <a:chExt cx="94284" cy="56071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94284" cy="560712"/>
              </a:xfrm>
              <a:custGeom>
                <a:avLst/>
                <a:gdLst/>
                <a:ahLst/>
                <a:cxnLst/>
                <a:rect r="r" b="b" t="t" l="l"/>
                <a:pathLst>
                  <a:path h="560712" w="94284">
                    <a:moveTo>
                      <a:pt x="0" y="0"/>
                    </a:moveTo>
                    <a:lnTo>
                      <a:pt x="94284" y="0"/>
                    </a:lnTo>
                    <a:lnTo>
                      <a:pt x="94284" y="560712"/>
                    </a:lnTo>
                    <a:lnTo>
                      <a:pt x="0" y="560712"/>
                    </a:lnTo>
                    <a:close/>
                  </a:path>
                </a:pathLst>
              </a:custGeom>
              <a:solidFill>
                <a:srgbClr val="82C2E6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94284" cy="598812"/>
              </a:xfrm>
              <a:prstGeom prst="rect">
                <a:avLst/>
              </a:prstGeom>
            </p:spPr>
            <p:txBody>
              <a:bodyPr anchor="ctr" rtlCol="false" tIns="43651" lIns="43651" bIns="43651" rIns="4365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6942787" y="418112"/>
              <a:ext cx="5948147" cy="1448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8"/>
                </a:lnSpc>
              </a:pPr>
              <a:r>
                <a:rPr lang="en-US" sz="3084" b="true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Business Value:</a:t>
              </a:r>
            </a:p>
            <a:p>
              <a:pPr algn="ctr">
                <a:lnSpc>
                  <a:spcPts val="4318"/>
                </a:lnSpc>
                <a:spcBef>
                  <a:spcPct val="0"/>
                </a:spcBef>
              </a:pPr>
              <a:r>
                <a:rPr lang="en-US" b="true" sz="3084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Haute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234748" y="0"/>
              <a:ext cx="3098194" cy="2703878"/>
            </a:xfrm>
            <a:custGeom>
              <a:avLst/>
              <a:gdLst/>
              <a:ahLst/>
              <a:cxnLst/>
              <a:rect r="r" b="b" t="t" l="l"/>
              <a:pathLst>
                <a:path h="2703878" w="3098194">
                  <a:moveTo>
                    <a:pt x="0" y="0"/>
                  </a:moveTo>
                  <a:lnTo>
                    <a:pt x="3098193" y="0"/>
                  </a:lnTo>
                  <a:lnTo>
                    <a:pt x="3098193" y="2703878"/>
                  </a:lnTo>
                  <a:lnTo>
                    <a:pt x="0" y="2703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2825807"/>
              <a:ext cx="3189288" cy="6167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Administrateur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28700" y="485227"/>
            <a:ext cx="9116209" cy="837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3.Product Backlog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17844" y="9242082"/>
            <a:ext cx="1269591" cy="62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06</a:t>
            </a:r>
          </a:p>
        </p:txBody>
      </p:sp>
      <p:graphicFrame>
        <p:nvGraphicFramePr>
          <p:cNvPr name="Table 31" id="31"/>
          <p:cNvGraphicFramePr>
            <a:graphicFrameLocks noGrp="true"/>
          </p:cNvGraphicFramePr>
          <p:nvPr/>
        </p:nvGraphicFramePr>
        <p:xfrm>
          <a:off x="2173531" y="4478899"/>
          <a:ext cx="13940937" cy="4779401"/>
        </p:xfrm>
        <a:graphic>
          <a:graphicData uri="http://schemas.openxmlformats.org/drawingml/2006/table">
            <a:tbl>
              <a:tblPr/>
              <a:tblGrid>
                <a:gridCol w="7973974"/>
                <a:gridCol w="3105429"/>
                <a:gridCol w="2861534"/>
              </a:tblGrid>
              <a:tr h="11262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539"/>
                        </a:lnSpc>
                        <a:defRPr/>
                      </a:pPr>
                      <a:r>
                        <a:rPr lang="en-US" sz="3242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User story</a:t>
                      </a: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84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536"/>
                        </a:lnSpc>
                        <a:defRPr/>
                      </a:pPr>
                      <a:r>
                        <a:rPr lang="en-US" sz="324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Sprint</a:t>
                      </a: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84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536"/>
                        </a:lnSpc>
                        <a:defRPr/>
                      </a:pPr>
                      <a:r>
                        <a:rPr lang="en-US" sz="324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Vélocité</a:t>
                      </a: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84DC"/>
                    </a:solidFill>
                  </a:tcPr>
                </a:tc>
              </a:tr>
              <a:tr h="9617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4"/>
                        </a:lnSpc>
                        <a:defRPr/>
                      </a:pP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4"/>
                        </a:lnSpc>
                        <a:defRPr/>
                      </a:pP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4"/>
                        </a:lnSpc>
                        <a:defRPr/>
                      </a:pP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  <a:tr h="11617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4"/>
                        </a:lnSpc>
                        <a:defRPr/>
                      </a:pP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4"/>
                        </a:lnSpc>
                        <a:defRPr/>
                      </a:pP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4"/>
                        </a:lnSpc>
                        <a:defRPr/>
                      </a:pP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  <a:tr h="15296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4"/>
                        </a:lnSpc>
                        <a:defRPr/>
                      </a:pP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4"/>
                        </a:lnSpc>
                        <a:defRPr/>
                      </a:pP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</a:tbl>
          </a:graphicData>
        </a:graphic>
      </p:graphicFrame>
      <p:sp>
        <p:nvSpPr>
          <p:cNvPr name="TextBox 32" id="32"/>
          <p:cNvSpPr txBox="true"/>
          <p:nvPr/>
        </p:nvSpPr>
        <p:spPr>
          <a:xfrm rot="0">
            <a:off x="10946421" y="5715839"/>
            <a:ext cx="1420416" cy="48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3"/>
              </a:lnSpc>
              <a:spcBef>
                <a:spcPct val="0"/>
              </a:spcBef>
            </a:pPr>
            <a:r>
              <a:rPr lang="en-US" sz="280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Sprint 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946421" y="6919056"/>
            <a:ext cx="1420416" cy="48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3"/>
              </a:lnSpc>
              <a:spcBef>
                <a:spcPct val="0"/>
              </a:spcBef>
            </a:pPr>
            <a:r>
              <a:rPr lang="en-US" sz="280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Sprint 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946421" y="8223554"/>
            <a:ext cx="1420416" cy="48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3"/>
              </a:lnSpc>
              <a:spcBef>
                <a:spcPct val="0"/>
              </a:spcBef>
            </a:pPr>
            <a:r>
              <a:rPr lang="en-US" sz="280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Sprint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482324" y="6686051"/>
            <a:ext cx="7166392" cy="94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Us19, Us20, Us21, Us12, Us10, Us13,</a:t>
            </a:r>
          </a:p>
          <a:p>
            <a:pPr algn="ctr">
              <a:lnSpc>
                <a:spcPts val="378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Us11, Us15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482324" y="5694887"/>
            <a:ext cx="7166392" cy="46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Us5, Us6, Us7, Us8, Us9, Us16,Us17, Us18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375680" y="8252966"/>
            <a:ext cx="417165" cy="48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3"/>
              </a:lnSpc>
              <a:spcBef>
                <a:spcPct val="0"/>
              </a:spcBef>
            </a:pPr>
            <a:r>
              <a:rPr lang="en-US" sz="280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375680" y="5715839"/>
            <a:ext cx="417165" cy="48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3"/>
              </a:lnSpc>
              <a:spcBef>
                <a:spcPct val="0"/>
              </a:spcBef>
            </a:pPr>
            <a:r>
              <a:rPr lang="en-US" sz="280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375680" y="6919056"/>
            <a:ext cx="417165" cy="48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3"/>
              </a:lnSpc>
              <a:spcBef>
                <a:spcPct val="0"/>
              </a:spcBef>
            </a:pPr>
            <a:r>
              <a:rPr lang="en-US" sz="280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482324" y="8230241"/>
            <a:ext cx="7166392" cy="46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Us3, Us4, Us1, Us2, Us14, Us22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5803" y="477743"/>
            <a:ext cx="17194348" cy="9232076"/>
            <a:chOff x="0" y="0"/>
            <a:chExt cx="6162066" cy="33085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62066" cy="3308567"/>
            </a:xfrm>
            <a:custGeom>
              <a:avLst/>
              <a:gdLst/>
              <a:ahLst/>
              <a:cxnLst/>
              <a:rect r="r" b="b" t="t" l="l"/>
              <a:pathLst>
                <a:path h="3308567" w="6162066">
                  <a:moveTo>
                    <a:pt x="25215" y="0"/>
                  </a:moveTo>
                  <a:lnTo>
                    <a:pt x="6136852" y="0"/>
                  </a:lnTo>
                  <a:cubicBezTo>
                    <a:pt x="6150777" y="0"/>
                    <a:pt x="6162066" y="11289"/>
                    <a:pt x="6162066" y="25215"/>
                  </a:cubicBezTo>
                  <a:lnTo>
                    <a:pt x="6162066" y="3283353"/>
                  </a:lnTo>
                  <a:cubicBezTo>
                    <a:pt x="6162066" y="3290040"/>
                    <a:pt x="6159410" y="3296453"/>
                    <a:pt x="6154681" y="3301182"/>
                  </a:cubicBezTo>
                  <a:cubicBezTo>
                    <a:pt x="6149952" y="3305911"/>
                    <a:pt x="6143539" y="3308567"/>
                    <a:pt x="6136852" y="3308567"/>
                  </a:cubicBezTo>
                  <a:lnTo>
                    <a:pt x="25215" y="3308567"/>
                  </a:lnTo>
                  <a:cubicBezTo>
                    <a:pt x="18527" y="3308567"/>
                    <a:pt x="12114" y="3305911"/>
                    <a:pt x="7385" y="3301182"/>
                  </a:cubicBezTo>
                  <a:cubicBezTo>
                    <a:pt x="2657" y="3296453"/>
                    <a:pt x="0" y="3290040"/>
                    <a:pt x="0" y="3283353"/>
                  </a:cubicBezTo>
                  <a:lnTo>
                    <a:pt x="0" y="25215"/>
                  </a:lnTo>
                  <a:cubicBezTo>
                    <a:pt x="0" y="18527"/>
                    <a:pt x="2657" y="12114"/>
                    <a:pt x="7385" y="7385"/>
                  </a:cubicBezTo>
                  <a:cubicBezTo>
                    <a:pt x="12114" y="2657"/>
                    <a:pt x="18527" y="0"/>
                    <a:pt x="25215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82C2E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162066" cy="3356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2"/>
                </a:lnSpc>
              </a:pPr>
            </a:p>
            <a:p>
              <a:pPr algn="ctr">
                <a:lnSpc>
                  <a:spcPts val="185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90107" y="3197377"/>
            <a:ext cx="10907786" cy="3007028"/>
            <a:chOff x="0" y="0"/>
            <a:chExt cx="2872833" cy="7919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72833" cy="791974"/>
            </a:xfrm>
            <a:custGeom>
              <a:avLst/>
              <a:gdLst/>
              <a:ahLst/>
              <a:cxnLst/>
              <a:rect r="r" b="b" t="t" l="l"/>
              <a:pathLst>
                <a:path h="791974" w="2872833">
                  <a:moveTo>
                    <a:pt x="42586" y="0"/>
                  </a:moveTo>
                  <a:lnTo>
                    <a:pt x="2830247" y="0"/>
                  </a:lnTo>
                  <a:cubicBezTo>
                    <a:pt x="2841541" y="0"/>
                    <a:pt x="2852373" y="4487"/>
                    <a:pt x="2860360" y="12473"/>
                  </a:cubicBezTo>
                  <a:cubicBezTo>
                    <a:pt x="2868346" y="20459"/>
                    <a:pt x="2872833" y="31291"/>
                    <a:pt x="2872833" y="42586"/>
                  </a:cubicBezTo>
                  <a:lnTo>
                    <a:pt x="2872833" y="749389"/>
                  </a:lnTo>
                  <a:cubicBezTo>
                    <a:pt x="2872833" y="760683"/>
                    <a:pt x="2868346" y="771515"/>
                    <a:pt x="2860360" y="779501"/>
                  </a:cubicBezTo>
                  <a:cubicBezTo>
                    <a:pt x="2852373" y="787488"/>
                    <a:pt x="2841541" y="791974"/>
                    <a:pt x="2830247" y="791974"/>
                  </a:cubicBezTo>
                  <a:lnTo>
                    <a:pt x="42586" y="791974"/>
                  </a:lnTo>
                  <a:cubicBezTo>
                    <a:pt x="31291" y="791974"/>
                    <a:pt x="20459" y="787488"/>
                    <a:pt x="12473" y="779501"/>
                  </a:cubicBezTo>
                  <a:cubicBezTo>
                    <a:pt x="4487" y="771515"/>
                    <a:pt x="0" y="760683"/>
                    <a:pt x="0" y="749389"/>
                  </a:cubicBezTo>
                  <a:lnTo>
                    <a:pt x="0" y="42586"/>
                  </a:lnTo>
                  <a:cubicBezTo>
                    <a:pt x="0" y="31291"/>
                    <a:pt x="4487" y="20459"/>
                    <a:pt x="12473" y="12473"/>
                  </a:cubicBezTo>
                  <a:cubicBezTo>
                    <a:pt x="20459" y="4487"/>
                    <a:pt x="31291" y="0"/>
                    <a:pt x="42586" y="0"/>
                  </a:cubicBezTo>
                  <a:close/>
                </a:path>
              </a:pathLst>
            </a:custGeom>
            <a:solidFill>
              <a:srgbClr val="82C2E6"/>
            </a:solidFill>
            <a:ln w="95250" cap="rnd">
              <a:solidFill>
                <a:srgbClr val="82C2E6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72833" cy="830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657200" y="3902700"/>
            <a:ext cx="1187115" cy="1324657"/>
            <a:chOff x="0" y="0"/>
            <a:chExt cx="752744" cy="8399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2744" cy="839958"/>
            </a:xfrm>
            <a:custGeom>
              <a:avLst/>
              <a:gdLst/>
              <a:ahLst/>
              <a:cxnLst/>
              <a:rect r="r" b="b" t="t" l="l"/>
              <a:pathLst>
                <a:path h="839958" w="752744">
                  <a:moveTo>
                    <a:pt x="376372" y="0"/>
                  </a:moveTo>
                  <a:cubicBezTo>
                    <a:pt x="168507" y="0"/>
                    <a:pt x="0" y="188031"/>
                    <a:pt x="0" y="419979"/>
                  </a:cubicBezTo>
                  <a:cubicBezTo>
                    <a:pt x="0" y="651927"/>
                    <a:pt x="168507" y="839958"/>
                    <a:pt x="376372" y="839958"/>
                  </a:cubicBezTo>
                  <a:cubicBezTo>
                    <a:pt x="584236" y="839958"/>
                    <a:pt x="752744" y="651927"/>
                    <a:pt x="752744" y="419979"/>
                  </a:cubicBezTo>
                  <a:cubicBezTo>
                    <a:pt x="752744" y="188031"/>
                    <a:pt x="584236" y="0"/>
                    <a:pt x="3763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0570" y="-64129"/>
              <a:ext cx="611604" cy="825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0"/>
                </a:lnSpc>
              </a:pPr>
              <a:r>
                <a:rPr lang="en-US" sz="3993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04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167931" y="3471798"/>
            <a:ext cx="7080841" cy="3358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90"/>
              </a:lnSpc>
            </a:pPr>
            <a:r>
              <a:rPr lang="en-US" sz="4421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Sprint 01 :</a:t>
            </a:r>
          </a:p>
          <a:p>
            <a:pPr algn="l">
              <a:lnSpc>
                <a:spcPts val="6190"/>
              </a:lnSpc>
            </a:pPr>
            <a:r>
              <a:rPr lang="en-US" sz="4421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Création des Profils et les </a:t>
            </a:r>
          </a:p>
          <a:p>
            <a:pPr algn="l">
              <a:lnSpc>
                <a:spcPts val="6190"/>
              </a:lnSpc>
            </a:pPr>
            <a:r>
              <a:rPr lang="en-US" sz="4421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entitées de bases.</a:t>
            </a:r>
          </a:p>
          <a:p>
            <a:pPr algn="l">
              <a:lnSpc>
                <a:spcPts val="787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90618" y="5385779"/>
            <a:ext cx="1120214" cy="1882712"/>
          </a:xfrm>
          <a:custGeom>
            <a:avLst/>
            <a:gdLst/>
            <a:ahLst/>
            <a:cxnLst/>
            <a:rect r="r" b="b" t="t" l="l"/>
            <a:pathLst>
              <a:path h="1882712" w="1120214">
                <a:moveTo>
                  <a:pt x="0" y="0"/>
                </a:moveTo>
                <a:lnTo>
                  <a:pt x="1120214" y="0"/>
                </a:lnTo>
                <a:lnTo>
                  <a:pt x="1120214" y="1882711"/>
                </a:lnTo>
                <a:lnTo>
                  <a:pt x="0" y="1882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13465" y="2578109"/>
            <a:ext cx="794733" cy="1839304"/>
          </a:xfrm>
          <a:custGeom>
            <a:avLst/>
            <a:gdLst/>
            <a:ahLst/>
            <a:cxnLst/>
            <a:rect r="r" b="b" t="t" l="l"/>
            <a:pathLst>
              <a:path h="1839304" w="794733">
                <a:moveTo>
                  <a:pt x="0" y="0"/>
                </a:moveTo>
                <a:lnTo>
                  <a:pt x="794733" y="0"/>
                </a:lnTo>
                <a:lnTo>
                  <a:pt x="794733" y="1839304"/>
                </a:lnTo>
                <a:lnTo>
                  <a:pt x="0" y="1839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55897" y="7899961"/>
            <a:ext cx="924695" cy="1541159"/>
          </a:xfrm>
          <a:custGeom>
            <a:avLst/>
            <a:gdLst/>
            <a:ahLst/>
            <a:cxnLst/>
            <a:rect r="r" b="b" t="t" l="l"/>
            <a:pathLst>
              <a:path h="1541159" w="924695">
                <a:moveTo>
                  <a:pt x="0" y="0"/>
                </a:moveTo>
                <a:lnTo>
                  <a:pt x="924695" y="0"/>
                </a:lnTo>
                <a:lnTo>
                  <a:pt x="924695" y="1541159"/>
                </a:lnTo>
                <a:lnTo>
                  <a:pt x="0" y="15411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4608198" y="2032924"/>
            <a:ext cx="2368553" cy="146483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4505010" y="3482098"/>
            <a:ext cx="2408309" cy="1005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4505010" y="3582654"/>
            <a:ext cx="2408309" cy="12761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364240">
            <a:off x="6964301" y="1415841"/>
            <a:ext cx="3186672" cy="996559"/>
          </a:xfrm>
          <a:custGeom>
            <a:avLst/>
            <a:gdLst/>
            <a:ahLst/>
            <a:cxnLst/>
            <a:rect r="r" b="b" t="t" l="l"/>
            <a:pathLst>
              <a:path h="996559" w="3186672">
                <a:moveTo>
                  <a:pt x="0" y="0"/>
                </a:moveTo>
                <a:lnTo>
                  <a:pt x="3186672" y="0"/>
                </a:lnTo>
                <a:lnTo>
                  <a:pt x="3186672" y="996559"/>
                </a:lnTo>
                <a:lnTo>
                  <a:pt x="0" y="996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64240">
            <a:off x="6957079" y="2895532"/>
            <a:ext cx="3186672" cy="996559"/>
          </a:xfrm>
          <a:custGeom>
            <a:avLst/>
            <a:gdLst/>
            <a:ahLst/>
            <a:cxnLst/>
            <a:rect r="r" b="b" t="t" l="l"/>
            <a:pathLst>
              <a:path h="996559" w="3186672">
                <a:moveTo>
                  <a:pt x="0" y="0"/>
                </a:moveTo>
                <a:lnTo>
                  <a:pt x="3186672" y="0"/>
                </a:lnTo>
                <a:lnTo>
                  <a:pt x="3186672" y="996559"/>
                </a:lnTo>
                <a:lnTo>
                  <a:pt x="0" y="996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64240">
            <a:off x="6964301" y="4223510"/>
            <a:ext cx="3186672" cy="996559"/>
          </a:xfrm>
          <a:custGeom>
            <a:avLst/>
            <a:gdLst/>
            <a:ahLst/>
            <a:cxnLst/>
            <a:rect r="r" b="b" t="t" l="l"/>
            <a:pathLst>
              <a:path h="996559" w="3186672">
                <a:moveTo>
                  <a:pt x="0" y="0"/>
                </a:moveTo>
                <a:lnTo>
                  <a:pt x="3186672" y="0"/>
                </a:lnTo>
                <a:lnTo>
                  <a:pt x="3186672" y="996559"/>
                </a:lnTo>
                <a:lnTo>
                  <a:pt x="0" y="996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916445">
            <a:off x="10172881" y="1791546"/>
            <a:ext cx="2428226" cy="640169"/>
          </a:xfrm>
          <a:custGeom>
            <a:avLst/>
            <a:gdLst/>
            <a:ahLst/>
            <a:cxnLst/>
            <a:rect r="r" b="b" t="t" l="l"/>
            <a:pathLst>
              <a:path h="640169" w="2428226">
                <a:moveTo>
                  <a:pt x="0" y="0"/>
                </a:moveTo>
                <a:lnTo>
                  <a:pt x="2428226" y="0"/>
                </a:lnTo>
                <a:lnTo>
                  <a:pt x="2428226" y="640168"/>
                </a:lnTo>
                <a:lnTo>
                  <a:pt x="0" y="6401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188716">
            <a:off x="9778639" y="2662204"/>
            <a:ext cx="2428226" cy="640169"/>
          </a:xfrm>
          <a:custGeom>
            <a:avLst/>
            <a:gdLst/>
            <a:ahLst/>
            <a:cxnLst/>
            <a:rect r="r" b="b" t="t" l="l"/>
            <a:pathLst>
              <a:path h="640169" w="2428226">
                <a:moveTo>
                  <a:pt x="0" y="0"/>
                </a:moveTo>
                <a:lnTo>
                  <a:pt x="2428226" y="0"/>
                </a:lnTo>
                <a:lnTo>
                  <a:pt x="2428226" y="640169"/>
                </a:lnTo>
                <a:lnTo>
                  <a:pt x="0" y="6401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91583">
            <a:off x="12679075" y="1448360"/>
            <a:ext cx="3186672" cy="996559"/>
          </a:xfrm>
          <a:custGeom>
            <a:avLst/>
            <a:gdLst/>
            <a:ahLst/>
            <a:cxnLst/>
            <a:rect r="r" b="b" t="t" l="l"/>
            <a:pathLst>
              <a:path h="996559" w="3186672">
                <a:moveTo>
                  <a:pt x="0" y="0"/>
                </a:moveTo>
                <a:lnTo>
                  <a:pt x="3186672" y="0"/>
                </a:lnTo>
                <a:lnTo>
                  <a:pt x="3186672" y="996559"/>
                </a:lnTo>
                <a:lnTo>
                  <a:pt x="0" y="996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91583">
            <a:off x="12130029" y="2931974"/>
            <a:ext cx="3186672" cy="996559"/>
          </a:xfrm>
          <a:custGeom>
            <a:avLst/>
            <a:gdLst/>
            <a:ahLst/>
            <a:cxnLst/>
            <a:rect r="r" b="b" t="t" l="l"/>
            <a:pathLst>
              <a:path h="996559" w="3186672">
                <a:moveTo>
                  <a:pt x="0" y="0"/>
                </a:moveTo>
                <a:lnTo>
                  <a:pt x="3186672" y="0"/>
                </a:lnTo>
                <a:lnTo>
                  <a:pt x="3186672" y="996559"/>
                </a:lnTo>
                <a:lnTo>
                  <a:pt x="0" y="996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91583">
            <a:off x="7729031" y="5233974"/>
            <a:ext cx="3186672" cy="996559"/>
          </a:xfrm>
          <a:custGeom>
            <a:avLst/>
            <a:gdLst/>
            <a:ahLst/>
            <a:cxnLst/>
            <a:rect r="r" b="b" t="t" l="l"/>
            <a:pathLst>
              <a:path h="996559" w="3186672">
                <a:moveTo>
                  <a:pt x="0" y="0"/>
                </a:moveTo>
                <a:lnTo>
                  <a:pt x="3186672" y="0"/>
                </a:lnTo>
                <a:lnTo>
                  <a:pt x="3186672" y="996559"/>
                </a:lnTo>
                <a:lnTo>
                  <a:pt x="0" y="996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91583">
            <a:off x="7733898" y="6221287"/>
            <a:ext cx="3611745" cy="1129491"/>
          </a:xfrm>
          <a:custGeom>
            <a:avLst/>
            <a:gdLst/>
            <a:ahLst/>
            <a:cxnLst/>
            <a:rect r="r" b="b" t="t" l="l"/>
            <a:pathLst>
              <a:path h="1129491" w="3611745">
                <a:moveTo>
                  <a:pt x="0" y="0"/>
                </a:moveTo>
                <a:lnTo>
                  <a:pt x="3611744" y="0"/>
                </a:lnTo>
                <a:lnTo>
                  <a:pt x="3611744" y="1129491"/>
                </a:lnTo>
                <a:lnTo>
                  <a:pt x="0" y="11294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91583">
            <a:off x="7343520" y="7401681"/>
            <a:ext cx="3186672" cy="996559"/>
          </a:xfrm>
          <a:custGeom>
            <a:avLst/>
            <a:gdLst/>
            <a:ahLst/>
            <a:cxnLst/>
            <a:rect r="r" b="b" t="t" l="l"/>
            <a:pathLst>
              <a:path h="996559" w="3186672">
                <a:moveTo>
                  <a:pt x="0" y="0"/>
                </a:moveTo>
                <a:lnTo>
                  <a:pt x="3186672" y="0"/>
                </a:lnTo>
                <a:lnTo>
                  <a:pt x="3186672" y="996559"/>
                </a:lnTo>
                <a:lnTo>
                  <a:pt x="0" y="996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91583">
            <a:off x="7424237" y="8659033"/>
            <a:ext cx="3456215" cy="1080853"/>
          </a:xfrm>
          <a:custGeom>
            <a:avLst/>
            <a:gdLst/>
            <a:ahLst/>
            <a:cxnLst/>
            <a:rect r="r" b="b" t="t" l="l"/>
            <a:pathLst>
              <a:path h="1080853" w="3456215">
                <a:moveTo>
                  <a:pt x="0" y="0"/>
                </a:moveTo>
                <a:lnTo>
                  <a:pt x="3456215" y="0"/>
                </a:lnTo>
                <a:lnTo>
                  <a:pt x="3456215" y="1080853"/>
                </a:lnTo>
                <a:lnTo>
                  <a:pt x="0" y="1080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 flipV="true">
            <a:off x="4210832" y="5824667"/>
            <a:ext cx="3480920" cy="5024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4210832" y="6327134"/>
            <a:ext cx="3548565" cy="5141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4380592" y="8101221"/>
            <a:ext cx="2999507" cy="5693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4380592" y="8670540"/>
            <a:ext cx="2999507" cy="67661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586407" y="215293"/>
            <a:ext cx="7964008" cy="870557"/>
            <a:chOff x="0" y="0"/>
            <a:chExt cx="2487680" cy="27193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87680" cy="271932"/>
            </a:xfrm>
            <a:custGeom>
              <a:avLst/>
              <a:gdLst/>
              <a:ahLst/>
              <a:cxnLst/>
              <a:rect r="r" b="b" t="t" l="l"/>
              <a:pathLst>
                <a:path h="271932" w="2487680">
                  <a:moveTo>
                    <a:pt x="49578" y="0"/>
                  </a:moveTo>
                  <a:lnTo>
                    <a:pt x="2438102" y="0"/>
                  </a:lnTo>
                  <a:cubicBezTo>
                    <a:pt x="2465483" y="0"/>
                    <a:pt x="2487680" y="22197"/>
                    <a:pt x="2487680" y="49578"/>
                  </a:cubicBezTo>
                  <a:lnTo>
                    <a:pt x="2487680" y="222354"/>
                  </a:lnTo>
                  <a:cubicBezTo>
                    <a:pt x="2487680" y="249735"/>
                    <a:pt x="2465483" y="271932"/>
                    <a:pt x="2438102" y="271932"/>
                  </a:cubicBezTo>
                  <a:lnTo>
                    <a:pt x="49578" y="271932"/>
                  </a:lnTo>
                  <a:cubicBezTo>
                    <a:pt x="22197" y="271932"/>
                    <a:pt x="0" y="249735"/>
                    <a:pt x="0" y="222354"/>
                  </a:cubicBezTo>
                  <a:lnTo>
                    <a:pt x="0" y="49578"/>
                  </a:lnTo>
                  <a:cubicBezTo>
                    <a:pt x="0" y="22197"/>
                    <a:pt x="22197" y="0"/>
                    <a:pt x="49578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2487680" cy="319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b="true" sz="28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         4.1.Diagramme de cas d’utilisation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934665" y="193408"/>
            <a:ext cx="796722" cy="796722"/>
          </a:xfrm>
          <a:custGeom>
            <a:avLst/>
            <a:gdLst/>
            <a:ahLst/>
            <a:cxnLst/>
            <a:rect r="r" b="b" t="t" l="l"/>
            <a:pathLst>
              <a:path h="796722" w="796722">
                <a:moveTo>
                  <a:pt x="0" y="0"/>
                </a:moveTo>
                <a:lnTo>
                  <a:pt x="796722" y="0"/>
                </a:lnTo>
                <a:lnTo>
                  <a:pt x="796722" y="796722"/>
                </a:lnTo>
                <a:lnTo>
                  <a:pt x="0" y="7967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7" id="27"/>
          <p:cNvSpPr/>
          <p:nvPr/>
        </p:nvSpPr>
        <p:spPr>
          <a:xfrm flipH="true">
            <a:off x="1685719" y="10081961"/>
            <a:ext cx="157718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7692546" y="1691470"/>
            <a:ext cx="1868572" cy="36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créer utilisateur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84614" y="1723989"/>
            <a:ext cx="1868572" cy="36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créer étudiant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826708" y="3272845"/>
            <a:ext cx="2053127" cy="36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3"/>
              </a:lnSpc>
            </a:pPr>
            <a:r>
              <a:rPr lang="en-US" sz="188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créer professeur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692546" y="3174350"/>
            <a:ext cx="1868572" cy="36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créer classe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844946" y="4537239"/>
            <a:ext cx="1868572" cy="36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créer matiére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310450" y="5538179"/>
            <a:ext cx="2256227" cy="36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créer une tache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086500" y="6575178"/>
            <a:ext cx="3300494" cy="36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affecter tache à étudiant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938506" y="7552849"/>
            <a:ext cx="2256227" cy="71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créer une tache personnelle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484614" y="8933746"/>
            <a:ext cx="2367319" cy="71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marquer une tache comme términée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61796" y="9650407"/>
            <a:ext cx="1269591" cy="62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07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358573" y="4474443"/>
            <a:ext cx="1704517" cy="28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1"/>
              </a:lnSpc>
            </a:pPr>
            <a:r>
              <a:rPr lang="en-US" sz="168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Administrateur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367181" y="7344724"/>
            <a:ext cx="1151391" cy="28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1"/>
              </a:lnSpc>
            </a:pPr>
            <a:r>
              <a:rPr lang="en-US" sz="168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Professeur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650638" y="9488785"/>
            <a:ext cx="917773" cy="28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1"/>
              </a:lnSpc>
            </a:pPr>
            <a:r>
              <a:rPr lang="en-US" sz="168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Etudiant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291583">
            <a:off x="12978002" y="8752190"/>
            <a:ext cx="3681680" cy="1151362"/>
          </a:xfrm>
          <a:custGeom>
            <a:avLst/>
            <a:gdLst/>
            <a:ahLst/>
            <a:cxnLst/>
            <a:rect r="r" b="b" t="t" l="l"/>
            <a:pathLst>
              <a:path h="1151362" w="3681680">
                <a:moveTo>
                  <a:pt x="0" y="0"/>
                </a:moveTo>
                <a:lnTo>
                  <a:pt x="3681680" y="0"/>
                </a:lnTo>
                <a:lnTo>
                  <a:pt x="3681680" y="1151362"/>
                </a:lnTo>
                <a:lnTo>
                  <a:pt x="0" y="1151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8086500" y="8976797"/>
            <a:ext cx="2367319" cy="36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consulter tâche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251240" y="8599349"/>
            <a:ext cx="1684610" cy="410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20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&lt;&lt;extends&gt;&gt;</a:t>
            </a:r>
          </a:p>
        </p:txBody>
      </p:sp>
      <p:sp>
        <p:nvSpPr>
          <p:cNvPr name="AutoShape 44" id="44"/>
          <p:cNvSpPr/>
          <p:nvPr/>
        </p:nvSpPr>
        <p:spPr>
          <a:xfrm flipH="true">
            <a:off x="10920402" y="9171921"/>
            <a:ext cx="2064217" cy="46585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78947" y="-210658"/>
            <a:ext cx="9673927" cy="10708316"/>
            <a:chOff x="0" y="0"/>
            <a:chExt cx="2547865" cy="28202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7865" cy="2820297"/>
            </a:xfrm>
            <a:custGeom>
              <a:avLst/>
              <a:gdLst/>
              <a:ahLst/>
              <a:cxnLst/>
              <a:rect r="r" b="b" t="t" l="l"/>
              <a:pathLst>
                <a:path h="2820297" w="2547865">
                  <a:moveTo>
                    <a:pt x="0" y="0"/>
                  </a:moveTo>
                  <a:lnTo>
                    <a:pt x="2547865" y="0"/>
                  </a:lnTo>
                  <a:lnTo>
                    <a:pt x="2547865" y="2820297"/>
                  </a:lnTo>
                  <a:lnTo>
                    <a:pt x="0" y="2820297"/>
                  </a:lnTo>
                  <a:close/>
                </a:path>
              </a:pathLst>
            </a:custGeom>
            <a:solidFill>
              <a:srgbClr val="82C2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47865" cy="2858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0780" y="1048847"/>
            <a:ext cx="16526441" cy="7622290"/>
            <a:chOff x="0" y="0"/>
            <a:chExt cx="22035255" cy="1016305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989" r="0" b="29784"/>
            <a:stretch>
              <a:fillRect/>
            </a:stretch>
          </p:blipFill>
          <p:spPr>
            <a:xfrm flipH="false" flipV="false">
              <a:off x="0" y="0"/>
              <a:ext cx="22035255" cy="10163053"/>
            </a:xfrm>
            <a:prstGeom prst="rect">
              <a:avLst/>
            </a:prstGeom>
          </p:spPr>
        </p:pic>
      </p:grpSp>
      <p:sp>
        <p:nvSpPr>
          <p:cNvPr name="AutoShape 7" id="7"/>
          <p:cNvSpPr/>
          <p:nvPr/>
        </p:nvSpPr>
        <p:spPr>
          <a:xfrm flipH="true" flipV="true">
            <a:off x="1487435" y="9599490"/>
            <a:ext cx="157718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514828" y="105491"/>
            <a:ext cx="10132991" cy="7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48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4.2.Maquettes d’Interface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7844" y="9242082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0633" y="8736816"/>
            <a:ext cx="17566734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L’Interfce du dashboard de l’administrateur  lors de la création de de ll’étudiant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78947" y="-210658"/>
            <a:ext cx="9673927" cy="10708316"/>
            <a:chOff x="0" y="0"/>
            <a:chExt cx="2547865" cy="28202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7865" cy="2820297"/>
            </a:xfrm>
            <a:custGeom>
              <a:avLst/>
              <a:gdLst/>
              <a:ahLst/>
              <a:cxnLst/>
              <a:rect r="r" b="b" t="t" l="l"/>
              <a:pathLst>
                <a:path h="2820297" w="2547865">
                  <a:moveTo>
                    <a:pt x="0" y="0"/>
                  </a:moveTo>
                  <a:lnTo>
                    <a:pt x="2547865" y="0"/>
                  </a:lnTo>
                  <a:lnTo>
                    <a:pt x="2547865" y="2820297"/>
                  </a:lnTo>
                  <a:lnTo>
                    <a:pt x="0" y="2820297"/>
                  </a:lnTo>
                  <a:close/>
                </a:path>
              </a:pathLst>
            </a:custGeom>
            <a:solidFill>
              <a:srgbClr val="82C2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47865" cy="2858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26788" y="197471"/>
            <a:ext cx="5732512" cy="9423187"/>
            <a:chOff x="0" y="0"/>
            <a:chExt cx="7643349" cy="1256425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359" t="0" r="359" b="0"/>
            <a:stretch>
              <a:fillRect/>
            </a:stretch>
          </p:blipFill>
          <p:spPr>
            <a:xfrm flipH="false" flipV="false">
              <a:off x="0" y="0"/>
              <a:ext cx="7643349" cy="12564250"/>
            </a:xfrm>
            <a:prstGeom prst="rect">
              <a:avLst/>
            </a:prstGeom>
          </p:spPr>
        </p:pic>
      </p:grpSp>
      <p:sp>
        <p:nvSpPr>
          <p:cNvPr name="AutoShape 7" id="7"/>
          <p:cNvSpPr/>
          <p:nvPr/>
        </p:nvSpPr>
        <p:spPr>
          <a:xfrm flipH="true" flipV="true">
            <a:off x="1487435" y="9885461"/>
            <a:ext cx="157718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264064" y="2012672"/>
            <a:ext cx="9382937" cy="6261655"/>
            <a:chOff x="0" y="0"/>
            <a:chExt cx="12510583" cy="8348874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0" t="290" r="0" b="290"/>
            <a:stretch>
              <a:fillRect/>
            </a:stretch>
          </p:blipFill>
          <p:spPr>
            <a:xfrm flipH="false" flipV="false">
              <a:off x="0" y="0"/>
              <a:ext cx="12510583" cy="8348874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true" rot="7184882">
            <a:off x="9362031" y="1621408"/>
            <a:ext cx="1081908" cy="1510277"/>
          </a:xfrm>
          <a:custGeom>
            <a:avLst/>
            <a:gdLst/>
            <a:ahLst/>
            <a:cxnLst/>
            <a:rect r="r" b="b" t="t" l="l"/>
            <a:pathLst>
              <a:path h="1510277" w="1081908">
                <a:moveTo>
                  <a:pt x="0" y="1510277"/>
                </a:moveTo>
                <a:lnTo>
                  <a:pt x="1081908" y="1510277"/>
                </a:lnTo>
                <a:lnTo>
                  <a:pt x="1081908" y="0"/>
                </a:lnTo>
                <a:lnTo>
                  <a:pt x="0" y="0"/>
                </a:lnTo>
                <a:lnTo>
                  <a:pt x="0" y="151027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10454446">
            <a:off x="8872839" y="8934697"/>
            <a:ext cx="2283275" cy="625046"/>
          </a:xfrm>
          <a:custGeom>
            <a:avLst/>
            <a:gdLst/>
            <a:ahLst/>
            <a:cxnLst/>
            <a:rect r="r" b="b" t="t" l="l"/>
            <a:pathLst>
              <a:path h="625046" w="2283275">
                <a:moveTo>
                  <a:pt x="2283275" y="0"/>
                </a:moveTo>
                <a:lnTo>
                  <a:pt x="0" y="0"/>
                </a:lnTo>
                <a:lnTo>
                  <a:pt x="0" y="625047"/>
                </a:lnTo>
                <a:lnTo>
                  <a:pt x="2283275" y="625047"/>
                </a:lnTo>
                <a:lnTo>
                  <a:pt x="228327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6358" y="168896"/>
            <a:ext cx="10510664" cy="7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48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4.2.Maquettes d’Interface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7844" y="9494715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5001" y="1155734"/>
            <a:ext cx="8503610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L’Interfce de la création d’une classe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774483" y="8379103"/>
            <a:ext cx="9410530" cy="121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Aperçue de la tâche de la perspective de l’étudiant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9728" y="253990"/>
            <a:ext cx="17768543" cy="9441429"/>
            <a:chOff x="0" y="0"/>
            <a:chExt cx="7643582" cy="40614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43582" cy="4061466"/>
            </a:xfrm>
            <a:custGeom>
              <a:avLst/>
              <a:gdLst/>
              <a:ahLst/>
              <a:cxnLst/>
              <a:rect r="r" b="b" t="t" l="l"/>
              <a:pathLst>
                <a:path h="4061466" w="7643582">
                  <a:moveTo>
                    <a:pt x="19171" y="0"/>
                  </a:moveTo>
                  <a:lnTo>
                    <a:pt x="7624411" y="0"/>
                  </a:lnTo>
                  <a:cubicBezTo>
                    <a:pt x="7629496" y="0"/>
                    <a:pt x="7634372" y="2020"/>
                    <a:pt x="7637967" y="5615"/>
                  </a:cubicBezTo>
                  <a:cubicBezTo>
                    <a:pt x="7641562" y="9210"/>
                    <a:pt x="7643582" y="14087"/>
                    <a:pt x="7643582" y="19171"/>
                  </a:cubicBezTo>
                  <a:lnTo>
                    <a:pt x="7643582" y="4042295"/>
                  </a:lnTo>
                  <a:cubicBezTo>
                    <a:pt x="7643582" y="4047379"/>
                    <a:pt x="7641562" y="4052256"/>
                    <a:pt x="7637967" y="4055851"/>
                  </a:cubicBezTo>
                  <a:cubicBezTo>
                    <a:pt x="7634372" y="4059446"/>
                    <a:pt x="7629496" y="4061466"/>
                    <a:pt x="7624411" y="4061466"/>
                  </a:cubicBezTo>
                  <a:lnTo>
                    <a:pt x="19171" y="4061466"/>
                  </a:lnTo>
                  <a:cubicBezTo>
                    <a:pt x="14087" y="4061466"/>
                    <a:pt x="9210" y="4059446"/>
                    <a:pt x="5615" y="4055851"/>
                  </a:cubicBezTo>
                  <a:cubicBezTo>
                    <a:pt x="2020" y="4052256"/>
                    <a:pt x="0" y="4047379"/>
                    <a:pt x="0" y="4042295"/>
                  </a:cubicBezTo>
                  <a:lnTo>
                    <a:pt x="0" y="19171"/>
                  </a:lnTo>
                  <a:cubicBezTo>
                    <a:pt x="0" y="14087"/>
                    <a:pt x="2020" y="9210"/>
                    <a:pt x="5615" y="5615"/>
                  </a:cubicBezTo>
                  <a:cubicBezTo>
                    <a:pt x="9210" y="2020"/>
                    <a:pt x="14087" y="0"/>
                    <a:pt x="191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678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643582" cy="4099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8096" y="1028700"/>
            <a:ext cx="1133762" cy="1905483"/>
          </a:xfrm>
          <a:custGeom>
            <a:avLst/>
            <a:gdLst/>
            <a:ahLst/>
            <a:cxnLst/>
            <a:rect r="r" b="b" t="t" l="l"/>
            <a:pathLst>
              <a:path h="1905483" w="1133762">
                <a:moveTo>
                  <a:pt x="0" y="0"/>
                </a:moveTo>
                <a:lnTo>
                  <a:pt x="1133762" y="0"/>
                </a:lnTo>
                <a:lnTo>
                  <a:pt x="1133762" y="1905483"/>
                </a:lnTo>
                <a:lnTo>
                  <a:pt x="0" y="1905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87023" y="1680974"/>
            <a:ext cx="1008529" cy="1008529"/>
          </a:xfrm>
          <a:custGeom>
            <a:avLst/>
            <a:gdLst/>
            <a:ahLst/>
            <a:cxnLst/>
            <a:rect r="r" b="b" t="t" l="l"/>
            <a:pathLst>
              <a:path h="1008529" w="1008529">
                <a:moveTo>
                  <a:pt x="0" y="0"/>
                </a:moveTo>
                <a:lnTo>
                  <a:pt x="1008529" y="0"/>
                </a:lnTo>
                <a:lnTo>
                  <a:pt x="1008529" y="1008529"/>
                </a:lnTo>
                <a:lnTo>
                  <a:pt x="0" y="10085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>
            <a:off x="2995858" y="2185238"/>
            <a:ext cx="191165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2972046" y="1862966"/>
            <a:ext cx="0" cy="624767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218085" y="1712035"/>
            <a:ext cx="946406" cy="946406"/>
          </a:xfrm>
          <a:custGeom>
            <a:avLst/>
            <a:gdLst/>
            <a:ahLst/>
            <a:cxnLst/>
            <a:rect r="r" b="b" t="t" l="l"/>
            <a:pathLst>
              <a:path h="946406" w="946406">
                <a:moveTo>
                  <a:pt x="0" y="0"/>
                </a:moveTo>
                <a:lnTo>
                  <a:pt x="946406" y="0"/>
                </a:lnTo>
                <a:lnTo>
                  <a:pt x="946406" y="946406"/>
                </a:lnTo>
                <a:lnTo>
                  <a:pt x="0" y="946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H="true" flipV="true">
            <a:off x="3728003" y="3636917"/>
            <a:ext cx="0" cy="4987171"/>
          </a:xfrm>
          <a:prstGeom prst="line">
            <a:avLst/>
          </a:prstGeom>
          <a:ln cap="flat" w="38100">
            <a:solidFill>
              <a:srgbClr val="08377C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937987" y="4070783"/>
            <a:ext cx="2751916" cy="19050"/>
          </a:xfrm>
          <a:prstGeom prst="line">
            <a:avLst/>
          </a:prstGeom>
          <a:ln cap="flat" w="38100">
            <a:solidFill>
              <a:srgbClr val="08377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V="true">
            <a:off x="957037" y="4603547"/>
            <a:ext cx="2751916" cy="19050"/>
          </a:xfrm>
          <a:prstGeom prst="line">
            <a:avLst/>
          </a:prstGeom>
          <a:ln cap="flat" w="38100">
            <a:solidFill>
              <a:srgbClr val="08377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V="true">
            <a:off x="957169" y="5136312"/>
            <a:ext cx="2751916" cy="19050"/>
          </a:xfrm>
          <a:prstGeom prst="line">
            <a:avLst/>
          </a:prstGeom>
          <a:ln cap="flat" w="38100">
            <a:solidFill>
              <a:srgbClr val="08377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937987" y="3636917"/>
            <a:ext cx="0" cy="4987171"/>
          </a:xfrm>
          <a:prstGeom prst="line">
            <a:avLst/>
          </a:prstGeom>
          <a:ln cap="flat" w="38100">
            <a:solidFill>
              <a:srgbClr val="08377C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5134481" y="1655959"/>
            <a:ext cx="1759549" cy="977058"/>
            <a:chOff x="0" y="0"/>
            <a:chExt cx="3362965" cy="186741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62965" cy="1867416"/>
            </a:xfrm>
            <a:custGeom>
              <a:avLst/>
              <a:gdLst/>
              <a:ahLst/>
              <a:cxnLst/>
              <a:rect r="r" b="b" t="t" l="l"/>
              <a:pathLst>
                <a:path h="1867416" w="3362965">
                  <a:moveTo>
                    <a:pt x="3238505" y="1867416"/>
                  </a:moveTo>
                  <a:lnTo>
                    <a:pt x="124460" y="1867416"/>
                  </a:lnTo>
                  <a:cubicBezTo>
                    <a:pt x="55880" y="1867416"/>
                    <a:pt x="0" y="1811536"/>
                    <a:pt x="0" y="17429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38505" y="0"/>
                  </a:lnTo>
                  <a:cubicBezTo>
                    <a:pt x="3307085" y="0"/>
                    <a:pt x="3362965" y="55880"/>
                    <a:pt x="3362965" y="124460"/>
                  </a:cubicBezTo>
                  <a:lnTo>
                    <a:pt x="3362965" y="1742956"/>
                  </a:lnTo>
                  <a:cubicBezTo>
                    <a:pt x="3362965" y="1811536"/>
                    <a:pt x="3307085" y="1867416"/>
                    <a:pt x="3238505" y="1867416"/>
                  </a:cubicBezTo>
                  <a:close/>
                </a:path>
              </a:pathLst>
            </a:custGeom>
            <a:solidFill>
              <a:srgbClr val="82C2E6"/>
            </a:solidFill>
          </p:spPr>
        </p:sp>
      </p:grpSp>
      <p:sp>
        <p:nvSpPr>
          <p:cNvPr name="AutoShape 17" id="17"/>
          <p:cNvSpPr/>
          <p:nvPr/>
        </p:nvSpPr>
        <p:spPr>
          <a:xfrm flipH="true" flipV="true">
            <a:off x="6014256" y="3636917"/>
            <a:ext cx="0" cy="4987171"/>
          </a:xfrm>
          <a:prstGeom prst="line">
            <a:avLst/>
          </a:prstGeom>
          <a:ln cap="flat" w="38100">
            <a:solidFill>
              <a:srgbClr val="08377C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3728003" y="5759566"/>
            <a:ext cx="2286253" cy="0"/>
          </a:xfrm>
          <a:prstGeom prst="line">
            <a:avLst/>
          </a:prstGeom>
          <a:ln cap="flat" w="47625">
            <a:solidFill>
              <a:srgbClr val="08377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8941575" y="1649912"/>
            <a:ext cx="1008529" cy="1008529"/>
          </a:xfrm>
          <a:custGeom>
            <a:avLst/>
            <a:gdLst/>
            <a:ahLst/>
            <a:cxnLst/>
            <a:rect r="r" b="b" t="t" l="l"/>
            <a:pathLst>
              <a:path h="1008529" w="1008529">
                <a:moveTo>
                  <a:pt x="0" y="0"/>
                </a:moveTo>
                <a:lnTo>
                  <a:pt x="1008530" y="0"/>
                </a:lnTo>
                <a:lnTo>
                  <a:pt x="1008530" y="1008529"/>
                </a:lnTo>
                <a:lnTo>
                  <a:pt x="0" y="10085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972637" y="1668230"/>
            <a:ext cx="946406" cy="946406"/>
          </a:xfrm>
          <a:custGeom>
            <a:avLst/>
            <a:gdLst/>
            <a:ahLst/>
            <a:cxnLst/>
            <a:rect r="r" b="b" t="t" l="l"/>
            <a:pathLst>
              <a:path h="946406" w="946406">
                <a:moveTo>
                  <a:pt x="0" y="0"/>
                </a:moveTo>
                <a:lnTo>
                  <a:pt x="946406" y="0"/>
                </a:lnTo>
                <a:lnTo>
                  <a:pt x="946406" y="946406"/>
                </a:lnTo>
                <a:lnTo>
                  <a:pt x="0" y="946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4175123">
            <a:off x="8926671" y="1664121"/>
            <a:ext cx="446749" cy="278609"/>
          </a:xfrm>
          <a:custGeom>
            <a:avLst/>
            <a:gdLst/>
            <a:ahLst/>
            <a:cxnLst/>
            <a:rect r="r" b="b" t="t" l="l"/>
            <a:pathLst>
              <a:path h="278609" w="446749">
                <a:moveTo>
                  <a:pt x="0" y="0"/>
                </a:moveTo>
                <a:lnTo>
                  <a:pt x="446750" y="0"/>
                </a:lnTo>
                <a:lnTo>
                  <a:pt x="446750" y="278609"/>
                </a:lnTo>
                <a:lnTo>
                  <a:pt x="0" y="2786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 flipH="true" flipV="true">
            <a:off x="9445840" y="3636917"/>
            <a:ext cx="0" cy="4987171"/>
          </a:xfrm>
          <a:prstGeom prst="line">
            <a:avLst/>
          </a:prstGeom>
          <a:ln cap="flat" w="38100">
            <a:solidFill>
              <a:srgbClr val="08377C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12363364" y="1835242"/>
            <a:ext cx="1759549" cy="977058"/>
            <a:chOff x="0" y="0"/>
            <a:chExt cx="3362965" cy="186741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362965" cy="1867416"/>
            </a:xfrm>
            <a:custGeom>
              <a:avLst/>
              <a:gdLst/>
              <a:ahLst/>
              <a:cxnLst/>
              <a:rect r="r" b="b" t="t" l="l"/>
              <a:pathLst>
                <a:path h="1867416" w="3362965">
                  <a:moveTo>
                    <a:pt x="3238505" y="1867416"/>
                  </a:moveTo>
                  <a:lnTo>
                    <a:pt x="124460" y="1867416"/>
                  </a:lnTo>
                  <a:cubicBezTo>
                    <a:pt x="55880" y="1867416"/>
                    <a:pt x="0" y="1811536"/>
                    <a:pt x="0" y="17429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38505" y="0"/>
                  </a:lnTo>
                  <a:cubicBezTo>
                    <a:pt x="3307085" y="0"/>
                    <a:pt x="3362965" y="55880"/>
                    <a:pt x="3362965" y="124460"/>
                  </a:cubicBezTo>
                  <a:lnTo>
                    <a:pt x="3362965" y="1742956"/>
                  </a:lnTo>
                  <a:cubicBezTo>
                    <a:pt x="3362965" y="1811536"/>
                    <a:pt x="3307085" y="1867416"/>
                    <a:pt x="3238505" y="1867416"/>
                  </a:cubicBezTo>
                  <a:close/>
                </a:path>
              </a:pathLst>
            </a:custGeom>
            <a:solidFill>
              <a:srgbClr val="82C2E6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6438668" y="1649912"/>
            <a:ext cx="1008529" cy="1008529"/>
          </a:xfrm>
          <a:custGeom>
            <a:avLst/>
            <a:gdLst/>
            <a:ahLst/>
            <a:cxnLst/>
            <a:rect r="r" b="b" t="t" l="l"/>
            <a:pathLst>
              <a:path h="1008529" w="1008529">
                <a:moveTo>
                  <a:pt x="0" y="0"/>
                </a:moveTo>
                <a:lnTo>
                  <a:pt x="1008529" y="0"/>
                </a:lnTo>
                <a:lnTo>
                  <a:pt x="1008529" y="1008529"/>
                </a:lnTo>
                <a:lnTo>
                  <a:pt x="0" y="10085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6" id="26"/>
          <p:cNvSpPr/>
          <p:nvPr/>
        </p:nvSpPr>
        <p:spPr>
          <a:xfrm flipH="true" flipV="true">
            <a:off x="16630549" y="2674881"/>
            <a:ext cx="624767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6469730" y="1680974"/>
            <a:ext cx="946406" cy="946406"/>
          </a:xfrm>
          <a:custGeom>
            <a:avLst/>
            <a:gdLst/>
            <a:ahLst/>
            <a:cxnLst/>
            <a:rect r="r" b="b" t="t" l="l"/>
            <a:pathLst>
              <a:path h="946406" w="946406">
                <a:moveTo>
                  <a:pt x="0" y="0"/>
                </a:moveTo>
                <a:lnTo>
                  <a:pt x="946406" y="0"/>
                </a:lnTo>
                <a:lnTo>
                  <a:pt x="946406" y="946406"/>
                </a:lnTo>
                <a:lnTo>
                  <a:pt x="0" y="946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 flipH="true" flipV="true">
            <a:off x="13226690" y="3636917"/>
            <a:ext cx="0" cy="4987171"/>
          </a:xfrm>
          <a:prstGeom prst="line">
            <a:avLst/>
          </a:prstGeom>
          <a:ln cap="flat" w="38100">
            <a:solidFill>
              <a:srgbClr val="08377C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H="true" flipV="true">
            <a:off x="17217090" y="3636917"/>
            <a:ext cx="0" cy="4987171"/>
          </a:xfrm>
          <a:prstGeom prst="line">
            <a:avLst/>
          </a:prstGeom>
          <a:ln cap="flat" w="38100">
            <a:solidFill>
              <a:srgbClr val="08377C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6058545" y="5759566"/>
            <a:ext cx="3387295" cy="0"/>
          </a:xfrm>
          <a:prstGeom prst="line">
            <a:avLst/>
          </a:prstGeom>
          <a:ln cap="flat" w="47625">
            <a:solidFill>
              <a:srgbClr val="08377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9445840" y="5759566"/>
            <a:ext cx="3780850" cy="0"/>
          </a:xfrm>
          <a:prstGeom prst="line">
            <a:avLst/>
          </a:prstGeom>
          <a:ln cap="flat" w="47625">
            <a:solidFill>
              <a:srgbClr val="08377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13226690" y="5759566"/>
            <a:ext cx="3990400" cy="23812"/>
          </a:xfrm>
          <a:prstGeom prst="line">
            <a:avLst/>
          </a:prstGeom>
          <a:ln cap="flat" w="47625">
            <a:solidFill>
              <a:srgbClr val="08377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 flipH="true">
            <a:off x="13226690" y="6867618"/>
            <a:ext cx="3987596" cy="0"/>
          </a:xfrm>
          <a:prstGeom prst="line">
            <a:avLst/>
          </a:prstGeom>
          <a:ln cap="flat" w="47625">
            <a:solidFill>
              <a:srgbClr val="08377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 flipH="true">
            <a:off x="9445840" y="6891431"/>
            <a:ext cx="3780850" cy="0"/>
          </a:xfrm>
          <a:prstGeom prst="line">
            <a:avLst/>
          </a:prstGeom>
          <a:ln cap="flat" w="47625">
            <a:solidFill>
              <a:srgbClr val="08377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 flipH="true" flipV="true">
            <a:off x="6014256" y="6891431"/>
            <a:ext cx="3498259" cy="23812"/>
          </a:xfrm>
          <a:prstGeom prst="line">
            <a:avLst/>
          </a:prstGeom>
          <a:ln cap="flat" w="47625">
            <a:solidFill>
              <a:srgbClr val="08377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6" id="36"/>
          <p:cNvSpPr txBox="true"/>
          <p:nvPr/>
        </p:nvSpPr>
        <p:spPr>
          <a:xfrm rot="0">
            <a:off x="2004707" y="2896119"/>
            <a:ext cx="2919222" cy="35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Interface liste des tâches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89846" y="3699943"/>
            <a:ext cx="1499997" cy="35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choisir tâche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75689" y="4232707"/>
            <a:ext cx="1766411" cy="35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attribuer tâche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36983" y="4765472"/>
            <a:ext cx="1444085" cy="35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enregistrer()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223060" y="1768567"/>
            <a:ext cx="1670971" cy="685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Tâche Service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Angular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195552" y="5272123"/>
            <a:ext cx="145675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assignTask()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644216" y="2689249"/>
            <a:ext cx="1736598" cy="685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TâheController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SpringBoot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451943" y="1947851"/>
            <a:ext cx="1670971" cy="685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Tâche Service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SpringBoot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266039" y="2793813"/>
            <a:ext cx="1353788" cy="35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Completion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352102" y="4938747"/>
            <a:ext cx="2415863" cy="685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assignTask(idTache,SelectedEtudinats)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579190" y="4962878"/>
            <a:ext cx="3647500" cy="685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assignTaskToStudents(idTache,idsEtudinats)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398140" y="4908030"/>
            <a:ext cx="3647500" cy="685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assignTaskToStudents(idTache,idsEtudinats)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428783" y="6321951"/>
            <a:ext cx="3647500" cy="35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return “added with success”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512515" y="6321951"/>
            <a:ext cx="3647500" cy="35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return “added with success”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931690" y="6321951"/>
            <a:ext cx="3647500" cy="35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return “added with success”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18862" y="2998494"/>
            <a:ext cx="1219676" cy="35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Professeur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5674211" y="245558"/>
            <a:ext cx="6777732" cy="856348"/>
            <a:chOff x="0" y="0"/>
            <a:chExt cx="2915610" cy="36838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2915610" cy="368380"/>
            </a:xfrm>
            <a:custGeom>
              <a:avLst/>
              <a:gdLst/>
              <a:ahLst/>
              <a:cxnLst/>
              <a:rect r="r" b="b" t="t" l="l"/>
              <a:pathLst>
                <a:path h="368380" w="2915610">
                  <a:moveTo>
                    <a:pt x="50259" y="0"/>
                  </a:moveTo>
                  <a:lnTo>
                    <a:pt x="2865351" y="0"/>
                  </a:lnTo>
                  <a:cubicBezTo>
                    <a:pt x="2893108" y="0"/>
                    <a:pt x="2915610" y="22502"/>
                    <a:pt x="2915610" y="50259"/>
                  </a:cubicBezTo>
                  <a:lnTo>
                    <a:pt x="2915610" y="318120"/>
                  </a:lnTo>
                  <a:cubicBezTo>
                    <a:pt x="2915610" y="345878"/>
                    <a:pt x="2893108" y="368380"/>
                    <a:pt x="2865351" y="368380"/>
                  </a:cubicBezTo>
                  <a:lnTo>
                    <a:pt x="50259" y="368380"/>
                  </a:lnTo>
                  <a:cubicBezTo>
                    <a:pt x="22502" y="368380"/>
                    <a:pt x="0" y="345878"/>
                    <a:pt x="0" y="318120"/>
                  </a:cubicBezTo>
                  <a:lnTo>
                    <a:pt x="0" y="50259"/>
                  </a:lnTo>
                  <a:cubicBezTo>
                    <a:pt x="0" y="22502"/>
                    <a:pt x="22502" y="0"/>
                    <a:pt x="50259" y="0"/>
                  </a:cubicBezTo>
                  <a:close/>
                </a:path>
              </a:pathLst>
            </a:custGeom>
            <a:solidFill>
              <a:srgbClr val="82C2E6"/>
            </a:solidFill>
            <a:ln w="28575" cap="rnd">
              <a:solidFill>
                <a:srgbClr val="00678C"/>
              </a:solidFill>
              <a:prstDash val="solid"/>
              <a:round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2915610" cy="406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5866378" y="343534"/>
            <a:ext cx="6393398" cy="685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4.3.Diagramme de séquence de conception du cas d’utilisation « Attribuer tâche »</a:t>
            </a:r>
          </a:p>
        </p:txBody>
      </p:sp>
      <p:sp>
        <p:nvSpPr>
          <p:cNvPr name="AutoShape 56" id="56"/>
          <p:cNvSpPr/>
          <p:nvPr/>
        </p:nvSpPr>
        <p:spPr>
          <a:xfrm flipH="true">
            <a:off x="1644270" y="10100452"/>
            <a:ext cx="157718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7" id="57"/>
          <p:cNvSpPr txBox="true"/>
          <p:nvPr/>
        </p:nvSpPr>
        <p:spPr>
          <a:xfrm rot="0">
            <a:off x="374679" y="9743044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10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487435" y="9599490"/>
            <a:ext cx="157718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79046" y="4305758"/>
            <a:ext cx="3608473" cy="4331370"/>
            <a:chOff x="0" y="0"/>
            <a:chExt cx="1200784" cy="1441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00784" cy="1441341"/>
            </a:xfrm>
            <a:custGeom>
              <a:avLst/>
              <a:gdLst/>
              <a:ahLst/>
              <a:cxnLst/>
              <a:rect r="r" b="b" t="t" l="l"/>
              <a:pathLst>
                <a:path h="1441341" w="1200784">
                  <a:moveTo>
                    <a:pt x="94401" y="0"/>
                  </a:moveTo>
                  <a:lnTo>
                    <a:pt x="1106383" y="0"/>
                  </a:lnTo>
                  <a:cubicBezTo>
                    <a:pt x="1158519" y="0"/>
                    <a:pt x="1200784" y="42265"/>
                    <a:pt x="1200784" y="94401"/>
                  </a:cubicBezTo>
                  <a:lnTo>
                    <a:pt x="1200784" y="1346939"/>
                  </a:lnTo>
                  <a:cubicBezTo>
                    <a:pt x="1200784" y="1399076"/>
                    <a:pt x="1158519" y="1441341"/>
                    <a:pt x="1106383" y="1441341"/>
                  </a:cubicBezTo>
                  <a:lnTo>
                    <a:pt x="94401" y="1441341"/>
                  </a:lnTo>
                  <a:cubicBezTo>
                    <a:pt x="69365" y="1441341"/>
                    <a:pt x="45353" y="1431395"/>
                    <a:pt x="27649" y="1413691"/>
                  </a:cubicBezTo>
                  <a:cubicBezTo>
                    <a:pt x="9946" y="1395987"/>
                    <a:pt x="0" y="1371976"/>
                    <a:pt x="0" y="1346939"/>
                  </a:cubicBezTo>
                  <a:lnTo>
                    <a:pt x="0" y="94401"/>
                  </a:lnTo>
                  <a:cubicBezTo>
                    <a:pt x="0" y="42265"/>
                    <a:pt x="42265" y="0"/>
                    <a:pt x="944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2884DC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00784" cy="1479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679046" y="5367406"/>
            <a:ext cx="3608473" cy="0"/>
          </a:xfrm>
          <a:prstGeom prst="line">
            <a:avLst/>
          </a:prstGeom>
          <a:ln cap="flat" w="6667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679046" y="7253656"/>
            <a:ext cx="3608473" cy="0"/>
          </a:xfrm>
          <a:prstGeom prst="line">
            <a:avLst/>
          </a:prstGeom>
          <a:ln cap="flat" w="6667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3594152" y="4348928"/>
            <a:ext cx="3608473" cy="4331370"/>
            <a:chOff x="0" y="0"/>
            <a:chExt cx="1200784" cy="14413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0784" cy="1441341"/>
            </a:xfrm>
            <a:custGeom>
              <a:avLst/>
              <a:gdLst/>
              <a:ahLst/>
              <a:cxnLst/>
              <a:rect r="r" b="b" t="t" l="l"/>
              <a:pathLst>
                <a:path h="1441341" w="1200784">
                  <a:moveTo>
                    <a:pt x="94401" y="0"/>
                  </a:moveTo>
                  <a:lnTo>
                    <a:pt x="1106383" y="0"/>
                  </a:lnTo>
                  <a:cubicBezTo>
                    <a:pt x="1158519" y="0"/>
                    <a:pt x="1200784" y="42265"/>
                    <a:pt x="1200784" y="94401"/>
                  </a:cubicBezTo>
                  <a:lnTo>
                    <a:pt x="1200784" y="1346939"/>
                  </a:lnTo>
                  <a:cubicBezTo>
                    <a:pt x="1200784" y="1399076"/>
                    <a:pt x="1158519" y="1441341"/>
                    <a:pt x="1106383" y="1441341"/>
                  </a:cubicBezTo>
                  <a:lnTo>
                    <a:pt x="94401" y="1441341"/>
                  </a:lnTo>
                  <a:cubicBezTo>
                    <a:pt x="69365" y="1441341"/>
                    <a:pt x="45353" y="1431395"/>
                    <a:pt x="27649" y="1413691"/>
                  </a:cubicBezTo>
                  <a:cubicBezTo>
                    <a:pt x="9946" y="1395987"/>
                    <a:pt x="0" y="1371976"/>
                    <a:pt x="0" y="1346939"/>
                  </a:cubicBezTo>
                  <a:lnTo>
                    <a:pt x="0" y="94401"/>
                  </a:lnTo>
                  <a:cubicBezTo>
                    <a:pt x="0" y="42265"/>
                    <a:pt x="42265" y="0"/>
                    <a:pt x="944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2884DC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00784" cy="1479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3593000" y="5310256"/>
            <a:ext cx="3608473" cy="0"/>
          </a:xfrm>
          <a:prstGeom prst="line">
            <a:avLst/>
          </a:prstGeom>
          <a:ln cap="flat" w="6667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3593000" y="7196506"/>
            <a:ext cx="3608473" cy="0"/>
          </a:xfrm>
          <a:prstGeom prst="line">
            <a:avLst/>
          </a:prstGeom>
          <a:ln cap="flat" w="6667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3404661" y="953048"/>
            <a:ext cx="3608473" cy="2695485"/>
            <a:chOff x="0" y="0"/>
            <a:chExt cx="1200784" cy="8969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00784" cy="896971"/>
            </a:xfrm>
            <a:custGeom>
              <a:avLst/>
              <a:gdLst/>
              <a:ahLst/>
              <a:cxnLst/>
              <a:rect r="r" b="b" t="t" l="l"/>
              <a:pathLst>
                <a:path h="896971" w="1200784">
                  <a:moveTo>
                    <a:pt x="94401" y="0"/>
                  </a:moveTo>
                  <a:lnTo>
                    <a:pt x="1106383" y="0"/>
                  </a:lnTo>
                  <a:cubicBezTo>
                    <a:pt x="1158519" y="0"/>
                    <a:pt x="1200784" y="42265"/>
                    <a:pt x="1200784" y="94401"/>
                  </a:cubicBezTo>
                  <a:lnTo>
                    <a:pt x="1200784" y="802569"/>
                  </a:lnTo>
                  <a:cubicBezTo>
                    <a:pt x="1200784" y="854706"/>
                    <a:pt x="1158519" y="896971"/>
                    <a:pt x="1106383" y="896971"/>
                  </a:cubicBezTo>
                  <a:lnTo>
                    <a:pt x="94401" y="896971"/>
                  </a:lnTo>
                  <a:cubicBezTo>
                    <a:pt x="69365" y="896971"/>
                    <a:pt x="45353" y="887025"/>
                    <a:pt x="27649" y="869321"/>
                  </a:cubicBezTo>
                  <a:cubicBezTo>
                    <a:pt x="9946" y="851618"/>
                    <a:pt x="0" y="827606"/>
                    <a:pt x="0" y="802569"/>
                  </a:cubicBezTo>
                  <a:lnTo>
                    <a:pt x="0" y="94401"/>
                  </a:lnTo>
                  <a:cubicBezTo>
                    <a:pt x="0" y="42265"/>
                    <a:pt x="42265" y="0"/>
                    <a:pt x="944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2884DC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00784" cy="935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3404661" y="1700372"/>
            <a:ext cx="3608473" cy="0"/>
          </a:xfrm>
          <a:prstGeom prst="line">
            <a:avLst/>
          </a:prstGeom>
          <a:ln cap="flat" w="6667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3404661" y="2614804"/>
            <a:ext cx="3608473" cy="0"/>
          </a:xfrm>
          <a:prstGeom prst="line">
            <a:avLst/>
          </a:prstGeom>
          <a:ln cap="flat" w="6667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012985" y="4413294"/>
            <a:ext cx="918968" cy="918968"/>
          </a:xfrm>
          <a:custGeom>
            <a:avLst/>
            <a:gdLst/>
            <a:ahLst/>
            <a:cxnLst/>
            <a:rect r="r" b="b" t="t" l="l"/>
            <a:pathLst>
              <a:path h="918968" w="918968">
                <a:moveTo>
                  <a:pt x="0" y="0"/>
                </a:moveTo>
                <a:lnTo>
                  <a:pt x="918968" y="0"/>
                </a:lnTo>
                <a:lnTo>
                  <a:pt x="918968" y="918968"/>
                </a:lnTo>
                <a:lnTo>
                  <a:pt x="0" y="918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084973" y="953048"/>
            <a:ext cx="3608473" cy="2695485"/>
            <a:chOff x="0" y="0"/>
            <a:chExt cx="1200784" cy="89697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00784" cy="896971"/>
            </a:xfrm>
            <a:custGeom>
              <a:avLst/>
              <a:gdLst/>
              <a:ahLst/>
              <a:cxnLst/>
              <a:rect r="r" b="b" t="t" l="l"/>
              <a:pathLst>
                <a:path h="896971" w="1200784">
                  <a:moveTo>
                    <a:pt x="94401" y="0"/>
                  </a:moveTo>
                  <a:lnTo>
                    <a:pt x="1106383" y="0"/>
                  </a:lnTo>
                  <a:cubicBezTo>
                    <a:pt x="1158519" y="0"/>
                    <a:pt x="1200784" y="42265"/>
                    <a:pt x="1200784" y="94401"/>
                  </a:cubicBezTo>
                  <a:lnTo>
                    <a:pt x="1200784" y="802569"/>
                  </a:lnTo>
                  <a:cubicBezTo>
                    <a:pt x="1200784" y="854706"/>
                    <a:pt x="1158519" y="896971"/>
                    <a:pt x="1106383" y="896971"/>
                  </a:cubicBezTo>
                  <a:lnTo>
                    <a:pt x="94401" y="896971"/>
                  </a:lnTo>
                  <a:cubicBezTo>
                    <a:pt x="69365" y="896971"/>
                    <a:pt x="45353" y="887025"/>
                    <a:pt x="27649" y="869321"/>
                  </a:cubicBezTo>
                  <a:cubicBezTo>
                    <a:pt x="9946" y="851618"/>
                    <a:pt x="0" y="827606"/>
                    <a:pt x="0" y="802569"/>
                  </a:cubicBezTo>
                  <a:lnTo>
                    <a:pt x="0" y="94401"/>
                  </a:lnTo>
                  <a:cubicBezTo>
                    <a:pt x="0" y="42265"/>
                    <a:pt x="42265" y="0"/>
                    <a:pt x="944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2884DC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00784" cy="935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0084973" y="1700372"/>
            <a:ext cx="3608473" cy="0"/>
          </a:xfrm>
          <a:prstGeom prst="line">
            <a:avLst/>
          </a:prstGeom>
          <a:ln cap="flat" w="6667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0084973" y="2614804"/>
            <a:ext cx="3608473" cy="0"/>
          </a:xfrm>
          <a:prstGeom prst="line">
            <a:avLst/>
          </a:prstGeom>
          <a:ln cap="flat" w="6667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6230600" y="4248608"/>
            <a:ext cx="2057400" cy="4114800"/>
          </a:xfrm>
          <a:custGeom>
            <a:avLst/>
            <a:gdLst/>
            <a:ahLst/>
            <a:cxnLst/>
            <a:rect r="r" b="b" t="t" l="l"/>
            <a:pathLst>
              <a:path h="4114800" w="2057400">
                <a:moveTo>
                  <a:pt x="0" y="0"/>
                </a:moveTo>
                <a:lnTo>
                  <a:pt x="2057400" y="0"/>
                </a:lnTo>
                <a:lnTo>
                  <a:pt x="2057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6488813" y="4315592"/>
            <a:ext cx="5282228" cy="4331370"/>
            <a:chOff x="0" y="0"/>
            <a:chExt cx="1757756" cy="144134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57756" cy="1441341"/>
            </a:xfrm>
            <a:custGeom>
              <a:avLst/>
              <a:gdLst/>
              <a:ahLst/>
              <a:cxnLst/>
              <a:rect r="r" b="b" t="t" l="l"/>
              <a:pathLst>
                <a:path h="1441341" w="1757756">
                  <a:moveTo>
                    <a:pt x="64489" y="0"/>
                  </a:moveTo>
                  <a:lnTo>
                    <a:pt x="1693267" y="0"/>
                  </a:lnTo>
                  <a:cubicBezTo>
                    <a:pt x="1728883" y="0"/>
                    <a:pt x="1757756" y="28873"/>
                    <a:pt x="1757756" y="64489"/>
                  </a:cubicBezTo>
                  <a:lnTo>
                    <a:pt x="1757756" y="1376852"/>
                  </a:lnTo>
                  <a:cubicBezTo>
                    <a:pt x="1757756" y="1412468"/>
                    <a:pt x="1728883" y="1441341"/>
                    <a:pt x="1693267" y="1441341"/>
                  </a:cubicBezTo>
                  <a:lnTo>
                    <a:pt x="64489" y="1441341"/>
                  </a:lnTo>
                  <a:cubicBezTo>
                    <a:pt x="47385" y="1441341"/>
                    <a:pt x="30982" y="1434546"/>
                    <a:pt x="18888" y="1422452"/>
                  </a:cubicBezTo>
                  <a:cubicBezTo>
                    <a:pt x="6794" y="1410358"/>
                    <a:pt x="0" y="1393955"/>
                    <a:pt x="0" y="1376852"/>
                  </a:cubicBezTo>
                  <a:lnTo>
                    <a:pt x="0" y="64489"/>
                  </a:lnTo>
                  <a:cubicBezTo>
                    <a:pt x="0" y="28873"/>
                    <a:pt x="28873" y="0"/>
                    <a:pt x="644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2884DC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757756" cy="1479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 flipV="true">
            <a:off x="6531076" y="7196506"/>
            <a:ext cx="5238921" cy="0"/>
          </a:xfrm>
          <a:prstGeom prst="line">
            <a:avLst/>
          </a:prstGeom>
          <a:ln cap="flat" w="6667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V="true">
            <a:off x="6518003" y="5275112"/>
            <a:ext cx="5251994" cy="1807"/>
          </a:xfrm>
          <a:prstGeom prst="line">
            <a:avLst/>
          </a:prstGeom>
          <a:ln cap="flat" w="6667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217844" y="9242082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12985" y="4571834"/>
            <a:ext cx="3608473" cy="62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5"/>
              </a:lnSpc>
              <a:spcBef>
                <a:spcPct val="0"/>
              </a:spcBef>
            </a:pPr>
            <a:r>
              <a:rPr lang="en-US" sz="33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Etudiant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61104" y="5538856"/>
            <a:ext cx="2644357" cy="146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05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-id_Etudiant</a:t>
            </a:r>
          </a:p>
          <a:p>
            <a:pPr algn="l">
              <a:lnSpc>
                <a:spcPts val="2871"/>
              </a:lnSpc>
            </a:pPr>
            <a:r>
              <a:rPr lang="en-US" sz="205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-nom_Etudiant</a:t>
            </a:r>
          </a:p>
          <a:p>
            <a:pPr algn="l">
              <a:lnSpc>
                <a:spcPts val="2871"/>
              </a:lnSpc>
            </a:pPr>
            <a:r>
              <a:rPr lang="en-US" sz="205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-email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-mot de passe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37318" y="7429868"/>
            <a:ext cx="3291929" cy="71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+addEtudiant(Etudiant etd)</a:t>
            </a:r>
          </a:p>
          <a:p>
            <a:pPr algn="l">
              <a:lnSpc>
                <a:spcPts val="2755"/>
              </a:lnSpc>
              <a:spcBef>
                <a:spcPct val="0"/>
              </a:spcBef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+getAllEtudiant()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593000" y="4439307"/>
            <a:ext cx="3608473" cy="62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5"/>
              </a:lnSpc>
              <a:spcBef>
                <a:spcPct val="0"/>
              </a:spcBef>
            </a:pPr>
            <a:r>
              <a:rPr lang="en-US" sz="33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Professeur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075058" y="5481706"/>
            <a:ext cx="2644357" cy="146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05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-id_Professeur</a:t>
            </a:r>
          </a:p>
          <a:p>
            <a:pPr algn="l">
              <a:lnSpc>
                <a:spcPts val="2871"/>
              </a:lnSpc>
            </a:pPr>
            <a:r>
              <a:rPr lang="en-US" sz="205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-nom_Professeur</a:t>
            </a:r>
          </a:p>
          <a:p>
            <a:pPr algn="l">
              <a:lnSpc>
                <a:spcPts val="2871"/>
              </a:lnSpc>
            </a:pPr>
            <a:r>
              <a:rPr lang="en-US" sz="205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-email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-mot de passe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693446" y="7372718"/>
            <a:ext cx="3508028" cy="71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+addProfesseur(Professeur p)</a:t>
            </a:r>
          </a:p>
          <a:p>
            <a:pPr algn="l">
              <a:lnSpc>
                <a:spcPts val="2755"/>
              </a:lnSpc>
              <a:spcBef>
                <a:spcPct val="0"/>
              </a:spcBef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+getAlProfs()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404661" y="1038218"/>
            <a:ext cx="3608473" cy="62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5"/>
              </a:lnSpc>
              <a:spcBef>
                <a:spcPct val="0"/>
              </a:spcBef>
            </a:pPr>
            <a:r>
              <a:rPr lang="en-US" sz="33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Classe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886718" y="1757255"/>
            <a:ext cx="2644357" cy="738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05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-id_classe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-libellé_classe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646787" y="2657666"/>
            <a:ext cx="2865834" cy="71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+createClasse(Classe c)</a:t>
            </a:r>
          </a:p>
          <a:p>
            <a:pPr algn="l">
              <a:lnSpc>
                <a:spcPts val="2755"/>
              </a:lnSpc>
              <a:spcBef>
                <a:spcPct val="0"/>
              </a:spcBef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+getAllClasses()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084973" y="1038218"/>
            <a:ext cx="3608473" cy="62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5"/>
              </a:lnSpc>
              <a:spcBef>
                <a:spcPct val="0"/>
              </a:spcBef>
            </a:pPr>
            <a:r>
              <a:rPr lang="en-US" sz="33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Matière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567030" y="1757255"/>
            <a:ext cx="2644357" cy="738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05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-id_matière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-libellé_matière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327099" y="2657666"/>
            <a:ext cx="3201442" cy="71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+createMatière(Matière m)</a:t>
            </a:r>
          </a:p>
          <a:p>
            <a:pPr algn="l">
              <a:lnSpc>
                <a:spcPts val="2755"/>
              </a:lnSpc>
              <a:spcBef>
                <a:spcPct val="0"/>
              </a:spcBef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+getAllMatière()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086505" y="4514684"/>
            <a:ext cx="3608473" cy="62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5"/>
              </a:lnSpc>
              <a:spcBef>
                <a:spcPct val="0"/>
              </a:spcBef>
            </a:pPr>
            <a:r>
              <a:rPr lang="en-US" sz="33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Tâche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013134" y="5481706"/>
            <a:ext cx="2644357" cy="146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05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-id_tâche</a:t>
            </a:r>
          </a:p>
          <a:p>
            <a:pPr algn="l">
              <a:lnSpc>
                <a:spcPts val="2871"/>
              </a:lnSpc>
            </a:pPr>
            <a:r>
              <a:rPr lang="en-US" sz="205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-titre</a:t>
            </a:r>
          </a:p>
          <a:p>
            <a:pPr algn="l">
              <a:lnSpc>
                <a:spcPts val="2871"/>
              </a:lnSpc>
            </a:pPr>
            <a:r>
              <a:rPr lang="en-US" sz="205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-Date_limite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-complexité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689348" y="7372718"/>
            <a:ext cx="4880074" cy="105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+addTaskByProf(Tâche t,int id_p)</a:t>
            </a:r>
          </a:p>
          <a:p>
            <a:pPr algn="l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+assignTask(Tâche t,List&lt;Etudiant&gt; etds)</a:t>
            </a:r>
          </a:p>
          <a:p>
            <a:pPr algn="l">
              <a:lnSpc>
                <a:spcPts val="2755"/>
              </a:lnSpc>
              <a:spcBef>
                <a:spcPct val="0"/>
              </a:spcBef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+addTaskByEtd(Tâche t,int id_e)</a:t>
            </a:r>
          </a:p>
        </p:txBody>
      </p:sp>
      <p:sp>
        <p:nvSpPr>
          <p:cNvPr name="AutoShape 46" id="46"/>
          <p:cNvSpPr/>
          <p:nvPr/>
        </p:nvSpPr>
        <p:spPr>
          <a:xfrm flipV="true">
            <a:off x="4287519" y="6944093"/>
            <a:ext cx="2201294" cy="0"/>
          </a:xfrm>
          <a:prstGeom prst="line">
            <a:avLst/>
          </a:prstGeom>
          <a:ln cap="flat" w="6667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7" id="47"/>
          <p:cNvSpPr txBox="true"/>
          <p:nvPr/>
        </p:nvSpPr>
        <p:spPr>
          <a:xfrm rot="0">
            <a:off x="4287519" y="6428888"/>
            <a:ext cx="2200249" cy="42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5"/>
              </a:lnSpc>
              <a:spcBef>
                <a:spcPct val="0"/>
              </a:spcBef>
            </a:pPr>
            <a:r>
              <a:rPr lang="en-US" sz="22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0..*           0..*</a:t>
            </a:r>
          </a:p>
        </p:txBody>
      </p:sp>
      <p:sp>
        <p:nvSpPr>
          <p:cNvPr name="AutoShape 48" id="48"/>
          <p:cNvSpPr/>
          <p:nvPr/>
        </p:nvSpPr>
        <p:spPr>
          <a:xfrm>
            <a:off x="11769997" y="6944093"/>
            <a:ext cx="1853308" cy="0"/>
          </a:xfrm>
          <a:prstGeom prst="line">
            <a:avLst/>
          </a:prstGeom>
          <a:ln cap="flat" w="6667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9" id="49"/>
          <p:cNvSpPr txBox="true"/>
          <p:nvPr/>
        </p:nvSpPr>
        <p:spPr>
          <a:xfrm rot="0">
            <a:off x="11569422" y="6428888"/>
            <a:ext cx="2200249" cy="42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5"/>
              </a:lnSpc>
              <a:spcBef>
                <a:spcPct val="0"/>
              </a:spcBef>
            </a:pPr>
            <a:r>
              <a:rPr lang="en-US" sz="22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0..*             1</a:t>
            </a:r>
          </a:p>
        </p:txBody>
      </p:sp>
      <p:sp>
        <p:nvSpPr>
          <p:cNvPr name="AutoShape 50" id="50"/>
          <p:cNvSpPr/>
          <p:nvPr/>
        </p:nvSpPr>
        <p:spPr>
          <a:xfrm flipV="true">
            <a:off x="13623305" y="2057900"/>
            <a:ext cx="1823899" cy="13979"/>
          </a:xfrm>
          <a:prstGeom prst="line">
            <a:avLst/>
          </a:prstGeom>
          <a:ln cap="flat" w="6667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V="true">
            <a:off x="15398388" y="2020151"/>
            <a:ext cx="49071" cy="2328778"/>
          </a:xfrm>
          <a:prstGeom prst="line">
            <a:avLst/>
          </a:prstGeom>
          <a:ln cap="flat" w="6667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2" id="52"/>
          <p:cNvSpPr txBox="true"/>
          <p:nvPr/>
        </p:nvSpPr>
        <p:spPr>
          <a:xfrm rot="0">
            <a:off x="13769671" y="1567009"/>
            <a:ext cx="357188" cy="428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8"/>
              </a:lnSpc>
              <a:spcBef>
                <a:spcPct val="0"/>
              </a:spcBef>
            </a:pPr>
            <a:r>
              <a:rPr lang="en-US" sz="227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1..*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4896322" y="3877641"/>
            <a:ext cx="357188" cy="428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8"/>
              </a:lnSpc>
              <a:spcBef>
                <a:spcPct val="0"/>
              </a:spcBef>
            </a:pPr>
            <a:r>
              <a:rPr lang="en-US" sz="227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1..*</a:t>
            </a:r>
          </a:p>
        </p:txBody>
      </p:sp>
      <p:sp>
        <p:nvSpPr>
          <p:cNvPr name="AutoShape 54" id="54"/>
          <p:cNvSpPr/>
          <p:nvPr/>
        </p:nvSpPr>
        <p:spPr>
          <a:xfrm>
            <a:off x="7013134" y="2300791"/>
            <a:ext cx="3071839" cy="0"/>
          </a:xfrm>
          <a:prstGeom prst="line">
            <a:avLst/>
          </a:prstGeom>
          <a:ln cap="flat" w="6667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5" id="55"/>
          <p:cNvSpPr txBox="true"/>
          <p:nvPr/>
        </p:nvSpPr>
        <p:spPr>
          <a:xfrm rot="0">
            <a:off x="7086505" y="1763210"/>
            <a:ext cx="2922268" cy="42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5"/>
              </a:lnSpc>
              <a:spcBef>
                <a:spcPct val="0"/>
              </a:spcBef>
            </a:pPr>
            <a:r>
              <a:rPr lang="en-US" sz="22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1..*                          1..*</a:t>
            </a:r>
          </a:p>
        </p:txBody>
      </p:sp>
      <p:sp>
        <p:nvSpPr>
          <p:cNvPr name="AutoShape 56" id="56"/>
          <p:cNvSpPr/>
          <p:nvPr/>
        </p:nvSpPr>
        <p:spPr>
          <a:xfrm flipV="true">
            <a:off x="1931953" y="2064890"/>
            <a:ext cx="1544935" cy="6990"/>
          </a:xfrm>
          <a:prstGeom prst="line">
            <a:avLst/>
          </a:prstGeom>
          <a:ln cap="flat" w="6667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flipH="true" flipV="true">
            <a:off x="1931953" y="2071880"/>
            <a:ext cx="18706" cy="2277751"/>
          </a:xfrm>
          <a:prstGeom prst="line">
            <a:avLst/>
          </a:prstGeom>
          <a:ln cap="flat" w="6667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8" id="58"/>
          <p:cNvSpPr txBox="true"/>
          <p:nvPr/>
        </p:nvSpPr>
        <p:spPr>
          <a:xfrm rot="0">
            <a:off x="3087091" y="1470086"/>
            <a:ext cx="93018" cy="428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8"/>
              </a:lnSpc>
              <a:spcBef>
                <a:spcPct val="0"/>
              </a:spcBef>
            </a:pPr>
            <a:r>
              <a:rPr lang="en-US" sz="227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1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2126095" y="3820491"/>
            <a:ext cx="357188" cy="428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8"/>
              </a:lnSpc>
              <a:spcBef>
                <a:spcPct val="0"/>
              </a:spcBef>
            </a:pPr>
            <a:r>
              <a:rPr lang="en-US" sz="227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1..*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144872" y="178073"/>
            <a:ext cx="4676821" cy="555900"/>
            <a:chOff x="0" y="0"/>
            <a:chExt cx="1460877" cy="173644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460877" cy="173644"/>
            </a:xfrm>
            <a:custGeom>
              <a:avLst/>
              <a:gdLst/>
              <a:ahLst/>
              <a:cxnLst/>
              <a:rect r="r" b="b" t="t" l="l"/>
              <a:pathLst>
                <a:path h="173644" w="1460877">
                  <a:moveTo>
                    <a:pt x="84424" y="0"/>
                  </a:moveTo>
                  <a:lnTo>
                    <a:pt x="1376452" y="0"/>
                  </a:lnTo>
                  <a:cubicBezTo>
                    <a:pt x="1398843" y="0"/>
                    <a:pt x="1420317" y="8895"/>
                    <a:pt x="1436149" y="24727"/>
                  </a:cubicBezTo>
                  <a:cubicBezTo>
                    <a:pt x="1451982" y="40560"/>
                    <a:pt x="1460877" y="62034"/>
                    <a:pt x="1460877" y="84424"/>
                  </a:cubicBezTo>
                  <a:lnTo>
                    <a:pt x="1460877" y="89219"/>
                  </a:lnTo>
                  <a:cubicBezTo>
                    <a:pt x="1460877" y="135846"/>
                    <a:pt x="1423079" y="173644"/>
                    <a:pt x="1376452" y="173644"/>
                  </a:cubicBezTo>
                  <a:lnTo>
                    <a:pt x="84424" y="173644"/>
                  </a:lnTo>
                  <a:cubicBezTo>
                    <a:pt x="62034" y="173644"/>
                    <a:pt x="40560" y="164749"/>
                    <a:pt x="24727" y="148917"/>
                  </a:cubicBezTo>
                  <a:cubicBezTo>
                    <a:pt x="8895" y="133084"/>
                    <a:pt x="0" y="111610"/>
                    <a:pt x="0" y="89219"/>
                  </a:cubicBezTo>
                  <a:lnTo>
                    <a:pt x="0" y="84424"/>
                  </a:lnTo>
                  <a:cubicBezTo>
                    <a:pt x="0" y="37798"/>
                    <a:pt x="37798" y="0"/>
                    <a:pt x="84424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38100"/>
              <a:ext cx="1460877" cy="211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4.4.Diagramme de Classe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487435" y="9599490"/>
            <a:ext cx="157718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266645" y="1184731"/>
            <a:ext cx="2157227" cy="2319599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217844" y="4381015"/>
            <a:ext cx="3729099" cy="3729099"/>
          </a:xfrm>
          <a:custGeom>
            <a:avLst/>
            <a:gdLst/>
            <a:ahLst/>
            <a:cxnLst/>
            <a:rect r="r" b="b" t="t" l="l"/>
            <a:pathLst>
              <a:path h="3729099" w="3729099">
                <a:moveTo>
                  <a:pt x="0" y="0"/>
                </a:moveTo>
                <a:lnTo>
                  <a:pt x="3729099" y="0"/>
                </a:lnTo>
                <a:lnTo>
                  <a:pt x="3729099" y="3729099"/>
                </a:lnTo>
                <a:lnTo>
                  <a:pt x="0" y="3729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2639" y="503959"/>
            <a:ext cx="12089622" cy="7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48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4.5.Diagramme de déploiement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7844" y="9242082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12</a:t>
            </a:r>
          </a:p>
        </p:txBody>
      </p:sp>
      <p:sp>
        <p:nvSpPr>
          <p:cNvPr name="TextBox 7" id="7"/>
          <p:cNvSpPr txBox="true"/>
          <p:nvPr/>
        </p:nvSpPr>
        <p:spPr>
          <a:xfrm rot="417982">
            <a:off x="490469" y="6323011"/>
            <a:ext cx="2081561" cy="41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5"/>
              </a:lnSpc>
              <a:spcBef>
                <a:spcPct val="0"/>
              </a:spcBef>
            </a:pPr>
            <a:r>
              <a:rPr lang="en-US" sz="2389">
                <a:solidFill>
                  <a:srgbClr val="F6F6F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Navigateur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8362" y="4864910"/>
            <a:ext cx="1272000" cy="28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1"/>
              </a:lnSpc>
              <a:spcBef>
                <a:spcPct val="0"/>
              </a:spcBef>
            </a:pPr>
            <a:r>
              <a:rPr lang="en-US" sz="172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&lt;&lt;CLIENT&gt;&gt;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783861" y="4381015"/>
            <a:ext cx="3804049" cy="3581865"/>
          </a:xfrm>
          <a:custGeom>
            <a:avLst/>
            <a:gdLst/>
            <a:ahLst/>
            <a:cxnLst/>
            <a:rect r="r" b="b" t="t" l="l"/>
            <a:pathLst>
              <a:path h="3581865" w="3804049">
                <a:moveTo>
                  <a:pt x="0" y="0"/>
                </a:moveTo>
                <a:lnTo>
                  <a:pt x="3804049" y="0"/>
                </a:lnTo>
                <a:lnTo>
                  <a:pt x="3804049" y="3581865"/>
                </a:lnTo>
                <a:lnTo>
                  <a:pt x="0" y="3581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01" r="0" b="-310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417982">
            <a:off x="4995403" y="5838005"/>
            <a:ext cx="2307252" cy="1208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en-US" sz="2295">
                <a:solidFill>
                  <a:srgbClr val="F6F6F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Angular Development server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45390" y="4835151"/>
            <a:ext cx="1416271" cy="28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6"/>
              </a:lnSpc>
              <a:spcBef>
                <a:spcPct val="0"/>
              </a:spcBef>
            </a:pPr>
            <a:r>
              <a:rPr lang="en-US" sz="16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&lt;&lt;SERVEUR&gt;&gt;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588035" y="4381015"/>
            <a:ext cx="3581865" cy="3581865"/>
          </a:xfrm>
          <a:custGeom>
            <a:avLst/>
            <a:gdLst/>
            <a:ahLst/>
            <a:cxnLst/>
            <a:rect r="r" b="b" t="t" l="l"/>
            <a:pathLst>
              <a:path h="3581865" w="3581865">
                <a:moveTo>
                  <a:pt x="0" y="0"/>
                </a:moveTo>
                <a:lnTo>
                  <a:pt x="3581865" y="0"/>
                </a:lnTo>
                <a:lnTo>
                  <a:pt x="3581865" y="3581865"/>
                </a:lnTo>
                <a:lnTo>
                  <a:pt x="0" y="3581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417982">
            <a:off x="9850011" y="6244462"/>
            <a:ext cx="1999375" cy="395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en-US" sz="2295">
                <a:solidFill>
                  <a:srgbClr val="F6F6F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Spring boot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49564" y="4835151"/>
            <a:ext cx="1416271" cy="28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6"/>
              </a:lnSpc>
              <a:spcBef>
                <a:spcPct val="0"/>
              </a:spcBef>
            </a:pPr>
            <a:r>
              <a:rPr lang="en-US" sz="16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&lt;&lt;SERVEUR&gt;&gt;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140434" y="4381015"/>
            <a:ext cx="3729099" cy="3729099"/>
          </a:xfrm>
          <a:custGeom>
            <a:avLst/>
            <a:gdLst/>
            <a:ahLst/>
            <a:cxnLst/>
            <a:rect r="r" b="b" t="t" l="l"/>
            <a:pathLst>
              <a:path h="3729099" w="3729099">
                <a:moveTo>
                  <a:pt x="0" y="0"/>
                </a:moveTo>
                <a:lnTo>
                  <a:pt x="3729099" y="0"/>
                </a:lnTo>
                <a:lnTo>
                  <a:pt x="3729099" y="3729099"/>
                </a:lnTo>
                <a:lnTo>
                  <a:pt x="0" y="372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417982">
            <a:off x="14413059" y="6323011"/>
            <a:ext cx="2081561" cy="41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5"/>
              </a:lnSpc>
              <a:spcBef>
                <a:spcPct val="0"/>
              </a:spcBef>
            </a:pPr>
            <a:r>
              <a:rPr lang="en-US" sz="2389">
                <a:solidFill>
                  <a:srgbClr val="F6F6F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Navigateur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450951" y="4864910"/>
            <a:ext cx="1272000" cy="28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1"/>
              </a:lnSpc>
              <a:spcBef>
                <a:spcPct val="0"/>
              </a:spcBef>
            </a:pPr>
            <a:r>
              <a:rPr lang="en-US" sz="172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&lt;&lt;CLIENT&gt;&gt;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4145422" y="4381015"/>
            <a:ext cx="3729099" cy="3729099"/>
          </a:xfrm>
          <a:custGeom>
            <a:avLst/>
            <a:gdLst/>
            <a:ahLst/>
            <a:cxnLst/>
            <a:rect r="r" b="b" t="t" l="l"/>
            <a:pathLst>
              <a:path h="3729099" w="3729099">
                <a:moveTo>
                  <a:pt x="0" y="0"/>
                </a:moveTo>
                <a:lnTo>
                  <a:pt x="3729099" y="0"/>
                </a:lnTo>
                <a:lnTo>
                  <a:pt x="3729099" y="3729099"/>
                </a:lnTo>
                <a:lnTo>
                  <a:pt x="0" y="3729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417982">
            <a:off x="14418047" y="6323011"/>
            <a:ext cx="2081561" cy="41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5"/>
              </a:lnSpc>
              <a:spcBef>
                <a:spcPct val="0"/>
              </a:spcBef>
            </a:pPr>
            <a:r>
              <a:rPr lang="en-US" sz="2389">
                <a:solidFill>
                  <a:srgbClr val="F6F6F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MySql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901418" y="4864910"/>
            <a:ext cx="2381044" cy="28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1"/>
              </a:lnSpc>
              <a:spcBef>
                <a:spcPct val="0"/>
              </a:spcBef>
            </a:pPr>
            <a:r>
              <a:rPr lang="en-US" sz="172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&lt;&lt;BASE DE DONNEE&gt;&gt;</a:t>
            </a:r>
          </a:p>
        </p:txBody>
      </p:sp>
      <p:sp>
        <p:nvSpPr>
          <p:cNvPr name="AutoShape 21" id="21"/>
          <p:cNvSpPr/>
          <p:nvPr/>
        </p:nvSpPr>
        <p:spPr>
          <a:xfrm>
            <a:off x="3604043" y="6383788"/>
            <a:ext cx="147099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3604043" y="4584042"/>
            <a:ext cx="1822392" cy="28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1"/>
              </a:lnSpc>
              <a:spcBef>
                <a:spcPct val="0"/>
              </a:spcBef>
            </a:pPr>
            <a:r>
              <a:rPr lang="en-US" sz="172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&lt;&lt;PROTOCOLE&gt;&gt;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31306" y="5984930"/>
            <a:ext cx="720215" cy="28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1"/>
              </a:lnSpc>
              <a:spcBef>
                <a:spcPct val="0"/>
              </a:spcBef>
            </a:pPr>
            <a:r>
              <a:rPr lang="en-US" sz="172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TCP/IP</a:t>
            </a:r>
          </a:p>
        </p:txBody>
      </p:sp>
      <p:sp>
        <p:nvSpPr>
          <p:cNvPr name="AutoShape 24" id="24"/>
          <p:cNvSpPr/>
          <p:nvPr/>
        </p:nvSpPr>
        <p:spPr>
          <a:xfrm flipV="true">
            <a:off x="8293687" y="6293190"/>
            <a:ext cx="15772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8342736" y="4564992"/>
            <a:ext cx="1822392" cy="28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1"/>
              </a:lnSpc>
              <a:spcBef>
                <a:spcPct val="0"/>
              </a:spcBef>
            </a:pPr>
            <a:r>
              <a:rPr lang="en-US" sz="172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&lt;&lt;PROTOCOLE&gt;&gt;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46930" y="5956355"/>
            <a:ext cx="564127" cy="28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1"/>
              </a:lnSpc>
              <a:spcBef>
                <a:spcPct val="0"/>
              </a:spcBef>
            </a:pPr>
            <a:r>
              <a:rPr lang="en-US" sz="172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HTTP</a:t>
            </a:r>
          </a:p>
        </p:txBody>
      </p:sp>
      <p:sp>
        <p:nvSpPr>
          <p:cNvPr name="AutoShape 27" id="27"/>
          <p:cNvSpPr/>
          <p:nvPr/>
        </p:nvSpPr>
        <p:spPr>
          <a:xfrm>
            <a:off x="12935805" y="6274140"/>
            <a:ext cx="147099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12935805" y="4474394"/>
            <a:ext cx="1822392" cy="28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1"/>
              </a:lnSpc>
              <a:spcBef>
                <a:spcPct val="0"/>
              </a:spcBef>
            </a:pPr>
            <a:r>
              <a:rPr lang="en-US" sz="172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&lt;&lt;PROTOCOLE&gt;&gt;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63068" y="5875283"/>
            <a:ext cx="720215" cy="28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1"/>
              </a:lnSpc>
              <a:spcBef>
                <a:spcPct val="0"/>
              </a:spcBef>
            </a:pPr>
            <a:r>
              <a:rPr lang="en-US" sz="172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TCP/IP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78754" y="1650920"/>
            <a:ext cx="7508628" cy="7851783"/>
          </a:xfrm>
          <a:custGeom>
            <a:avLst/>
            <a:gdLst/>
            <a:ahLst/>
            <a:cxnLst/>
            <a:rect r="r" b="b" t="t" l="l"/>
            <a:pathLst>
              <a:path h="7851783" w="7508628">
                <a:moveTo>
                  <a:pt x="0" y="0"/>
                </a:moveTo>
                <a:lnTo>
                  <a:pt x="7508628" y="0"/>
                </a:lnTo>
                <a:lnTo>
                  <a:pt x="7508628" y="7851783"/>
                </a:lnTo>
                <a:lnTo>
                  <a:pt x="0" y="7851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761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42432" y="4010359"/>
            <a:ext cx="2687154" cy="759121"/>
          </a:xfrm>
          <a:custGeom>
            <a:avLst/>
            <a:gdLst/>
            <a:ahLst/>
            <a:cxnLst/>
            <a:rect r="r" b="b" t="t" l="l"/>
            <a:pathLst>
              <a:path h="759121" w="2687154">
                <a:moveTo>
                  <a:pt x="0" y="0"/>
                </a:moveTo>
                <a:lnTo>
                  <a:pt x="2687154" y="0"/>
                </a:lnTo>
                <a:lnTo>
                  <a:pt x="2687154" y="759122"/>
                </a:lnTo>
                <a:lnTo>
                  <a:pt x="0" y="759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89840" y="4165889"/>
            <a:ext cx="2261475" cy="5336814"/>
          </a:xfrm>
          <a:custGeom>
            <a:avLst/>
            <a:gdLst/>
            <a:ahLst/>
            <a:cxnLst/>
            <a:rect r="r" b="b" t="t" l="l"/>
            <a:pathLst>
              <a:path h="5336814" w="2261475">
                <a:moveTo>
                  <a:pt x="0" y="0"/>
                </a:moveTo>
                <a:lnTo>
                  <a:pt x="2261475" y="0"/>
                </a:lnTo>
                <a:lnTo>
                  <a:pt x="2261475" y="5336814"/>
                </a:lnTo>
                <a:lnTo>
                  <a:pt x="0" y="53368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4569" y="337067"/>
            <a:ext cx="9256092" cy="7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48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4.6.Implémentation et test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5644" y="3175564"/>
            <a:ext cx="9633942" cy="440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0"/>
              </a:lnSpc>
              <a:spcBef>
                <a:spcPct val="0"/>
              </a:spcBef>
            </a:pPr>
            <a:r>
              <a:rPr lang="en-US" sz="2550">
                <a:solidFill>
                  <a:srgbClr val="0075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  <a:r>
              <a:rPr lang="en-US" sz="2550">
                <a:solidFill>
                  <a:srgbClr val="0075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 d'attribution d'une tâche à un ou plusieurs étudiants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9741" y="2442954"/>
            <a:ext cx="2791420" cy="440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0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Test d’intégration 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1487435" y="9736286"/>
            <a:ext cx="157718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217844" y="9378878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10844" y="-38100"/>
            <a:ext cx="6077156" cy="10287000"/>
            <a:chOff x="0" y="0"/>
            <a:chExt cx="8102875" cy="13716000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8102875" cy="13716000"/>
            </a:xfrm>
            <a:prstGeom prst="rect">
              <a:avLst/>
            </a:prstGeom>
            <a:solidFill>
              <a:srgbClr val="82C2E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963962" y="4321455"/>
            <a:ext cx="6590675" cy="978224"/>
          </a:xfrm>
          <a:custGeom>
            <a:avLst/>
            <a:gdLst/>
            <a:ahLst/>
            <a:cxnLst/>
            <a:rect r="r" b="b" t="t" l="l"/>
            <a:pathLst>
              <a:path h="978224" w="6590675">
                <a:moveTo>
                  <a:pt x="0" y="0"/>
                </a:moveTo>
                <a:lnTo>
                  <a:pt x="6590676" y="0"/>
                </a:lnTo>
                <a:lnTo>
                  <a:pt x="6590676" y="978224"/>
                </a:lnTo>
                <a:lnTo>
                  <a:pt x="0" y="978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0" t="-8531" r="0" b="-8531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69881" y="4241243"/>
            <a:ext cx="6792840" cy="2080685"/>
            <a:chOff x="0" y="0"/>
            <a:chExt cx="9057120" cy="27742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579318"/>
              <a:ext cx="8050693" cy="1194928"/>
            </a:xfrm>
            <a:custGeom>
              <a:avLst/>
              <a:gdLst/>
              <a:ahLst/>
              <a:cxnLst/>
              <a:rect r="r" b="b" t="t" l="l"/>
              <a:pathLst>
                <a:path h="1194928" w="8050693">
                  <a:moveTo>
                    <a:pt x="0" y="0"/>
                  </a:moveTo>
                  <a:lnTo>
                    <a:pt x="8050693" y="0"/>
                  </a:lnTo>
                  <a:lnTo>
                    <a:pt x="8050693" y="1194928"/>
                  </a:lnTo>
                  <a:lnTo>
                    <a:pt x="0" y="1194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0" t="-8531" r="0" b="-8531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272214" y="0"/>
              <a:ext cx="7506266" cy="2281706"/>
              <a:chOff x="0" y="0"/>
              <a:chExt cx="6126532" cy="186230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126532" cy="1862304"/>
              </a:xfrm>
              <a:custGeom>
                <a:avLst/>
                <a:gdLst/>
                <a:ahLst/>
                <a:cxnLst/>
                <a:rect r="r" b="b" t="t" l="l"/>
                <a:pathLst>
                  <a:path h="1862304" w="6126532">
                    <a:moveTo>
                      <a:pt x="51539" y="0"/>
                    </a:moveTo>
                    <a:lnTo>
                      <a:pt x="6074993" y="0"/>
                    </a:lnTo>
                    <a:cubicBezTo>
                      <a:pt x="6103457" y="0"/>
                      <a:pt x="6126532" y="23075"/>
                      <a:pt x="6126532" y="51539"/>
                    </a:cubicBezTo>
                    <a:lnTo>
                      <a:pt x="6126532" y="1810765"/>
                    </a:lnTo>
                    <a:cubicBezTo>
                      <a:pt x="6126532" y="1839229"/>
                      <a:pt x="6103457" y="1862304"/>
                      <a:pt x="6074993" y="1862304"/>
                    </a:cubicBezTo>
                    <a:lnTo>
                      <a:pt x="51539" y="1862304"/>
                    </a:lnTo>
                    <a:cubicBezTo>
                      <a:pt x="23075" y="1862304"/>
                      <a:pt x="0" y="1839229"/>
                      <a:pt x="0" y="1810765"/>
                    </a:cubicBezTo>
                    <a:lnTo>
                      <a:pt x="0" y="51539"/>
                    </a:lnTo>
                    <a:cubicBezTo>
                      <a:pt x="0" y="23075"/>
                      <a:pt x="23075" y="0"/>
                      <a:pt x="515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6126532" cy="1909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2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72214" y="0"/>
              <a:ext cx="3148834" cy="2281706"/>
              <a:chOff x="0" y="0"/>
              <a:chExt cx="929403" cy="67346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29403" cy="673464"/>
              </a:xfrm>
              <a:custGeom>
                <a:avLst/>
                <a:gdLst/>
                <a:ahLst/>
                <a:cxnLst/>
                <a:rect r="r" b="b" t="t" l="l"/>
                <a:pathLst>
                  <a:path h="673464" w="929403">
                    <a:moveTo>
                      <a:pt x="111889" y="0"/>
                    </a:moveTo>
                    <a:lnTo>
                      <a:pt x="817514" y="0"/>
                    </a:lnTo>
                    <a:cubicBezTo>
                      <a:pt x="847189" y="0"/>
                      <a:pt x="875649" y="11788"/>
                      <a:pt x="896632" y="32772"/>
                    </a:cubicBezTo>
                    <a:cubicBezTo>
                      <a:pt x="917615" y="53755"/>
                      <a:pt x="929403" y="82214"/>
                      <a:pt x="929403" y="111889"/>
                    </a:cubicBezTo>
                    <a:lnTo>
                      <a:pt x="929403" y="561574"/>
                    </a:lnTo>
                    <a:cubicBezTo>
                      <a:pt x="929403" y="591249"/>
                      <a:pt x="917615" y="619709"/>
                      <a:pt x="896632" y="640692"/>
                    </a:cubicBezTo>
                    <a:cubicBezTo>
                      <a:pt x="875649" y="661675"/>
                      <a:pt x="847189" y="673464"/>
                      <a:pt x="817514" y="673464"/>
                    </a:cubicBezTo>
                    <a:lnTo>
                      <a:pt x="111889" y="673464"/>
                    </a:lnTo>
                    <a:cubicBezTo>
                      <a:pt x="82214" y="673464"/>
                      <a:pt x="53755" y="661675"/>
                      <a:pt x="32772" y="640692"/>
                    </a:cubicBezTo>
                    <a:cubicBezTo>
                      <a:pt x="11788" y="619709"/>
                      <a:pt x="0" y="591249"/>
                      <a:pt x="0" y="561574"/>
                    </a:cubicBezTo>
                    <a:lnTo>
                      <a:pt x="0" y="111889"/>
                    </a:lnTo>
                    <a:cubicBezTo>
                      <a:pt x="0" y="82214"/>
                      <a:pt x="11788" y="53755"/>
                      <a:pt x="32772" y="32772"/>
                    </a:cubicBezTo>
                    <a:cubicBezTo>
                      <a:pt x="53755" y="11788"/>
                      <a:pt x="82214" y="0"/>
                      <a:pt x="111889" y="0"/>
                    </a:cubicBezTo>
                    <a:close/>
                  </a:path>
                </a:pathLst>
              </a:custGeom>
              <a:solidFill>
                <a:srgbClr val="82C2E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929403" cy="7115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899059" y="0"/>
              <a:ext cx="657615" cy="2281706"/>
              <a:chOff x="0" y="0"/>
              <a:chExt cx="194100" cy="67346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4100" cy="673464"/>
              </a:xfrm>
              <a:custGeom>
                <a:avLst/>
                <a:gdLst/>
                <a:ahLst/>
                <a:cxnLst/>
                <a:rect r="r" b="b" t="t" l="l"/>
                <a:pathLst>
                  <a:path h="673464" w="194100">
                    <a:moveTo>
                      <a:pt x="0" y="0"/>
                    </a:moveTo>
                    <a:lnTo>
                      <a:pt x="194100" y="0"/>
                    </a:lnTo>
                    <a:lnTo>
                      <a:pt x="194100" y="673464"/>
                    </a:lnTo>
                    <a:lnTo>
                      <a:pt x="0" y="67346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94100" cy="7115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500080" y="349792"/>
              <a:ext cx="5557039" cy="15614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300" b="true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Outils </a:t>
              </a:r>
            </a:p>
            <a:p>
              <a:pPr algn="l">
                <a:lnSpc>
                  <a:spcPts val="4620"/>
                </a:lnSpc>
              </a:pPr>
              <a:r>
                <a:rPr lang="en-US" sz="3300" b="true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techniques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4075" y="435517"/>
              <a:ext cx="3104651" cy="143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17"/>
                </a:lnSpc>
              </a:pPr>
              <a:r>
                <a:rPr lang="en-US" sz="6896" b="true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02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40437" y="6886088"/>
            <a:ext cx="6798611" cy="2080685"/>
            <a:chOff x="0" y="0"/>
            <a:chExt cx="9064814" cy="277424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1579318"/>
              <a:ext cx="8050693" cy="1194928"/>
            </a:xfrm>
            <a:custGeom>
              <a:avLst/>
              <a:gdLst/>
              <a:ahLst/>
              <a:cxnLst/>
              <a:rect r="r" b="b" t="t" l="l"/>
              <a:pathLst>
                <a:path h="1194928" w="8050693">
                  <a:moveTo>
                    <a:pt x="0" y="0"/>
                  </a:moveTo>
                  <a:lnTo>
                    <a:pt x="8050693" y="0"/>
                  </a:lnTo>
                  <a:lnTo>
                    <a:pt x="8050693" y="1194928"/>
                  </a:lnTo>
                  <a:lnTo>
                    <a:pt x="0" y="1194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0" t="-8531" r="0" b="-8531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272214" y="0"/>
              <a:ext cx="7506266" cy="2281706"/>
              <a:chOff x="0" y="0"/>
              <a:chExt cx="6126532" cy="186230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126532" cy="1862304"/>
              </a:xfrm>
              <a:custGeom>
                <a:avLst/>
                <a:gdLst/>
                <a:ahLst/>
                <a:cxnLst/>
                <a:rect r="r" b="b" t="t" l="l"/>
                <a:pathLst>
                  <a:path h="1862304" w="6126532">
                    <a:moveTo>
                      <a:pt x="51539" y="0"/>
                    </a:moveTo>
                    <a:lnTo>
                      <a:pt x="6074993" y="0"/>
                    </a:lnTo>
                    <a:cubicBezTo>
                      <a:pt x="6103457" y="0"/>
                      <a:pt x="6126532" y="23075"/>
                      <a:pt x="6126532" y="51539"/>
                    </a:cubicBezTo>
                    <a:lnTo>
                      <a:pt x="6126532" y="1810765"/>
                    </a:lnTo>
                    <a:cubicBezTo>
                      <a:pt x="6126532" y="1839229"/>
                      <a:pt x="6103457" y="1862304"/>
                      <a:pt x="6074993" y="1862304"/>
                    </a:cubicBezTo>
                    <a:lnTo>
                      <a:pt x="51539" y="1862304"/>
                    </a:lnTo>
                    <a:cubicBezTo>
                      <a:pt x="23075" y="1862304"/>
                      <a:pt x="0" y="1839229"/>
                      <a:pt x="0" y="1810765"/>
                    </a:cubicBezTo>
                    <a:lnTo>
                      <a:pt x="0" y="51539"/>
                    </a:lnTo>
                    <a:cubicBezTo>
                      <a:pt x="0" y="23075"/>
                      <a:pt x="23075" y="0"/>
                      <a:pt x="515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6126532" cy="1909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2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72214" y="0"/>
              <a:ext cx="3148834" cy="2281706"/>
              <a:chOff x="0" y="0"/>
              <a:chExt cx="929403" cy="673464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929403" cy="673464"/>
              </a:xfrm>
              <a:custGeom>
                <a:avLst/>
                <a:gdLst/>
                <a:ahLst/>
                <a:cxnLst/>
                <a:rect r="r" b="b" t="t" l="l"/>
                <a:pathLst>
                  <a:path h="673464" w="929403">
                    <a:moveTo>
                      <a:pt x="111889" y="0"/>
                    </a:moveTo>
                    <a:lnTo>
                      <a:pt x="817514" y="0"/>
                    </a:lnTo>
                    <a:cubicBezTo>
                      <a:pt x="847189" y="0"/>
                      <a:pt x="875649" y="11788"/>
                      <a:pt x="896632" y="32772"/>
                    </a:cubicBezTo>
                    <a:cubicBezTo>
                      <a:pt x="917615" y="53755"/>
                      <a:pt x="929403" y="82214"/>
                      <a:pt x="929403" y="111889"/>
                    </a:cubicBezTo>
                    <a:lnTo>
                      <a:pt x="929403" y="561574"/>
                    </a:lnTo>
                    <a:cubicBezTo>
                      <a:pt x="929403" y="591249"/>
                      <a:pt x="917615" y="619709"/>
                      <a:pt x="896632" y="640692"/>
                    </a:cubicBezTo>
                    <a:cubicBezTo>
                      <a:pt x="875649" y="661675"/>
                      <a:pt x="847189" y="673464"/>
                      <a:pt x="817514" y="673464"/>
                    </a:cubicBezTo>
                    <a:lnTo>
                      <a:pt x="111889" y="673464"/>
                    </a:lnTo>
                    <a:cubicBezTo>
                      <a:pt x="82214" y="673464"/>
                      <a:pt x="53755" y="661675"/>
                      <a:pt x="32772" y="640692"/>
                    </a:cubicBezTo>
                    <a:cubicBezTo>
                      <a:pt x="11788" y="619709"/>
                      <a:pt x="0" y="591249"/>
                      <a:pt x="0" y="561574"/>
                    </a:cubicBezTo>
                    <a:lnTo>
                      <a:pt x="0" y="111889"/>
                    </a:lnTo>
                    <a:cubicBezTo>
                      <a:pt x="0" y="82214"/>
                      <a:pt x="11788" y="53755"/>
                      <a:pt x="32772" y="32772"/>
                    </a:cubicBezTo>
                    <a:cubicBezTo>
                      <a:pt x="53755" y="11788"/>
                      <a:pt x="82214" y="0"/>
                      <a:pt x="111889" y="0"/>
                    </a:cubicBezTo>
                    <a:close/>
                  </a:path>
                </a:pathLst>
              </a:custGeom>
              <a:solidFill>
                <a:srgbClr val="82C2E6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929403" cy="7115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2899059" y="0"/>
              <a:ext cx="657615" cy="2281706"/>
              <a:chOff x="0" y="0"/>
              <a:chExt cx="194100" cy="67346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94100" cy="673464"/>
              </a:xfrm>
              <a:custGeom>
                <a:avLst/>
                <a:gdLst/>
                <a:ahLst/>
                <a:cxnLst/>
                <a:rect r="r" b="b" t="t" l="l"/>
                <a:pathLst>
                  <a:path h="673464" w="194100">
                    <a:moveTo>
                      <a:pt x="0" y="0"/>
                    </a:moveTo>
                    <a:lnTo>
                      <a:pt x="194100" y="0"/>
                    </a:lnTo>
                    <a:lnTo>
                      <a:pt x="194100" y="673464"/>
                    </a:lnTo>
                    <a:lnTo>
                      <a:pt x="0" y="67346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194100" cy="7115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3507775" y="406810"/>
              <a:ext cx="5557039" cy="15614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300" b="true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Product </a:t>
              </a:r>
            </a:p>
            <a:p>
              <a:pPr algn="l">
                <a:lnSpc>
                  <a:spcPts val="4620"/>
                </a:lnSpc>
              </a:pPr>
              <a:r>
                <a:rPr lang="en-US" sz="3300" b="true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Backlog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94075" y="425600"/>
              <a:ext cx="3104651" cy="143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17"/>
                </a:lnSpc>
              </a:pPr>
              <a:r>
                <a:rPr lang="en-US" sz="6896" b="true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03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620023" y="2907424"/>
            <a:ext cx="7435228" cy="2080685"/>
            <a:chOff x="0" y="0"/>
            <a:chExt cx="9913638" cy="277424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1579318"/>
              <a:ext cx="8956322" cy="1194928"/>
            </a:xfrm>
            <a:custGeom>
              <a:avLst/>
              <a:gdLst/>
              <a:ahLst/>
              <a:cxnLst/>
              <a:rect r="r" b="b" t="t" l="l"/>
              <a:pathLst>
                <a:path h="1194928" w="8956322">
                  <a:moveTo>
                    <a:pt x="0" y="0"/>
                  </a:moveTo>
                  <a:lnTo>
                    <a:pt x="8956322" y="0"/>
                  </a:lnTo>
                  <a:lnTo>
                    <a:pt x="8956322" y="1194928"/>
                  </a:lnTo>
                  <a:lnTo>
                    <a:pt x="0" y="1194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0" t="-15115" r="0" b="-15115"/>
              </a:stretch>
            </a:blipFill>
          </p:spPr>
        </p:sp>
        <p:grpSp>
          <p:nvGrpSpPr>
            <p:cNvPr name="Group 33" id="33"/>
            <p:cNvGrpSpPr/>
            <p:nvPr/>
          </p:nvGrpSpPr>
          <p:grpSpPr>
            <a:xfrm rot="0">
              <a:off x="302835" y="0"/>
              <a:ext cx="8350652" cy="2281706"/>
              <a:chOff x="0" y="0"/>
              <a:chExt cx="6815710" cy="186230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815710" cy="1862304"/>
              </a:xfrm>
              <a:custGeom>
                <a:avLst/>
                <a:gdLst/>
                <a:ahLst/>
                <a:cxnLst/>
                <a:rect r="r" b="b" t="t" l="l"/>
                <a:pathLst>
                  <a:path h="1862304" w="6815710">
                    <a:moveTo>
                      <a:pt x="46327" y="0"/>
                    </a:moveTo>
                    <a:lnTo>
                      <a:pt x="6769383" y="0"/>
                    </a:lnTo>
                    <a:cubicBezTo>
                      <a:pt x="6781670" y="0"/>
                      <a:pt x="6793454" y="4881"/>
                      <a:pt x="6802141" y="13569"/>
                    </a:cubicBezTo>
                    <a:cubicBezTo>
                      <a:pt x="6810829" y="22257"/>
                      <a:pt x="6815710" y="34040"/>
                      <a:pt x="6815710" y="46327"/>
                    </a:cubicBezTo>
                    <a:lnTo>
                      <a:pt x="6815710" y="1815976"/>
                    </a:lnTo>
                    <a:cubicBezTo>
                      <a:pt x="6815710" y="1841562"/>
                      <a:pt x="6794969" y="1862304"/>
                      <a:pt x="6769383" y="1862304"/>
                    </a:cubicBezTo>
                    <a:lnTo>
                      <a:pt x="46327" y="1862304"/>
                    </a:lnTo>
                    <a:cubicBezTo>
                      <a:pt x="34040" y="1862304"/>
                      <a:pt x="22257" y="1857423"/>
                      <a:pt x="13569" y="1848735"/>
                    </a:cubicBezTo>
                    <a:cubicBezTo>
                      <a:pt x="4881" y="1840047"/>
                      <a:pt x="0" y="1828263"/>
                      <a:pt x="0" y="1815976"/>
                    </a:cubicBezTo>
                    <a:lnTo>
                      <a:pt x="0" y="46327"/>
                    </a:lnTo>
                    <a:cubicBezTo>
                      <a:pt x="0" y="34040"/>
                      <a:pt x="4881" y="22257"/>
                      <a:pt x="13569" y="13569"/>
                    </a:cubicBezTo>
                    <a:cubicBezTo>
                      <a:pt x="22257" y="4881"/>
                      <a:pt x="34040" y="0"/>
                      <a:pt x="4632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6815710" cy="1909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2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302835" y="0"/>
              <a:ext cx="3503049" cy="2281706"/>
              <a:chOff x="0" y="0"/>
              <a:chExt cx="1033953" cy="673464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033953" cy="673464"/>
              </a:xfrm>
              <a:custGeom>
                <a:avLst/>
                <a:gdLst/>
                <a:ahLst/>
                <a:cxnLst/>
                <a:rect r="r" b="b" t="t" l="l"/>
                <a:pathLst>
                  <a:path h="673464" w="1033953">
                    <a:moveTo>
                      <a:pt x="100575" y="0"/>
                    </a:moveTo>
                    <a:lnTo>
                      <a:pt x="933377" y="0"/>
                    </a:lnTo>
                    <a:cubicBezTo>
                      <a:pt x="988924" y="0"/>
                      <a:pt x="1033953" y="45029"/>
                      <a:pt x="1033953" y="100575"/>
                    </a:cubicBezTo>
                    <a:lnTo>
                      <a:pt x="1033953" y="572888"/>
                    </a:lnTo>
                    <a:cubicBezTo>
                      <a:pt x="1033953" y="628435"/>
                      <a:pt x="988924" y="673464"/>
                      <a:pt x="933377" y="673464"/>
                    </a:cubicBezTo>
                    <a:lnTo>
                      <a:pt x="100575" y="673464"/>
                    </a:lnTo>
                    <a:cubicBezTo>
                      <a:pt x="45029" y="673464"/>
                      <a:pt x="0" y="628435"/>
                      <a:pt x="0" y="572888"/>
                    </a:cubicBezTo>
                    <a:lnTo>
                      <a:pt x="0" y="100575"/>
                    </a:lnTo>
                    <a:cubicBezTo>
                      <a:pt x="0" y="45029"/>
                      <a:pt x="45029" y="0"/>
                      <a:pt x="100575" y="0"/>
                    </a:cubicBezTo>
                    <a:close/>
                  </a:path>
                </a:pathLst>
              </a:custGeom>
              <a:solidFill>
                <a:srgbClr val="82C2E6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033953" cy="7115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3225177" y="0"/>
              <a:ext cx="731590" cy="2281706"/>
              <a:chOff x="0" y="0"/>
              <a:chExt cx="215935" cy="673464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215935" cy="673464"/>
              </a:xfrm>
              <a:custGeom>
                <a:avLst/>
                <a:gdLst/>
                <a:ahLst/>
                <a:cxnLst/>
                <a:rect r="r" b="b" t="t" l="l"/>
                <a:pathLst>
                  <a:path h="673464" w="215935">
                    <a:moveTo>
                      <a:pt x="0" y="0"/>
                    </a:moveTo>
                    <a:lnTo>
                      <a:pt x="215935" y="0"/>
                    </a:lnTo>
                    <a:lnTo>
                      <a:pt x="215935" y="673464"/>
                    </a:lnTo>
                    <a:lnTo>
                      <a:pt x="0" y="67346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215935" cy="7115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154666" y="351294"/>
              <a:ext cx="3104651" cy="143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17"/>
                </a:lnSpc>
              </a:pPr>
              <a:r>
                <a:rPr lang="en-US" sz="6896" b="true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05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3506507" y="243326"/>
              <a:ext cx="6407131" cy="2530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0"/>
                </a:lnSpc>
              </a:pPr>
              <a:r>
                <a:rPr lang="en-US" sz="2193" b="true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Sprint 02 :</a:t>
              </a:r>
            </a:p>
            <a:p>
              <a:pPr algn="l">
                <a:lnSpc>
                  <a:spcPts val="3070"/>
                </a:lnSpc>
              </a:pPr>
              <a:r>
                <a:rPr lang="en-US" sz="2193" b="true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Gestion des tâches</a:t>
              </a:r>
            </a:p>
            <a:p>
              <a:pPr algn="l">
                <a:lnSpc>
                  <a:spcPts val="3070"/>
                </a:lnSpc>
              </a:pPr>
              <a:r>
                <a:rPr lang="en-US" sz="2193" b="true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académiques &amp; personnelles</a:t>
              </a:r>
            </a:p>
            <a:p>
              <a:pPr algn="l">
                <a:lnSpc>
                  <a:spcPts val="3070"/>
                </a:lnSpc>
              </a:pPr>
            </a:p>
            <a:p>
              <a:pPr algn="l">
                <a:lnSpc>
                  <a:spcPts val="2930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12698999" y="4461752"/>
            <a:ext cx="5899302" cy="5787148"/>
          </a:xfrm>
          <a:custGeom>
            <a:avLst/>
            <a:gdLst/>
            <a:ahLst/>
            <a:cxnLst/>
            <a:rect r="r" b="b" t="t" l="l"/>
            <a:pathLst>
              <a:path h="5787148" w="5899302">
                <a:moveTo>
                  <a:pt x="0" y="0"/>
                </a:moveTo>
                <a:lnTo>
                  <a:pt x="5899302" y="0"/>
                </a:lnTo>
                <a:lnTo>
                  <a:pt x="5899302" y="5787148"/>
                </a:lnTo>
                <a:lnTo>
                  <a:pt x="0" y="5787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7643587" y="4988109"/>
            <a:ext cx="6639501" cy="2383180"/>
            <a:chOff x="0" y="0"/>
            <a:chExt cx="8852668" cy="317757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1579318"/>
              <a:ext cx="8852668" cy="1194928"/>
            </a:xfrm>
            <a:custGeom>
              <a:avLst/>
              <a:gdLst/>
              <a:ahLst/>
              <a:cxnLst/>
              <a:rect r="r" b="b" t="t" l="l"/>
              <a:pathLst>
                <a:path h="1194928" w="8852668">
                  <a:moveTo>
                    <a:pt x="0" y="0"/>
                  </a:moveTo>
                  <a:lnTo>
                    <a:pt x="8852668" y="0"/>
                  </a:lnTo>
                  <a:lnTo>
                    <a:pt x="8852668" y="1194928"/>
                  </a:lnTo>
                  <a:lnTo>
                    <a:pt x="0" y="1194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0" t="-14361" r="0" b="-14361"/>
              </a:stretch>
            </a:blipFill>
          </p:spPr>
        </p:sp>
        <p:grpSp>
          <p:nvGrpSpPr>
            <p:cNvPr name="Group 47" id="47"/>
            <p:cNvGrpSpPr/>
            <p:nvPr/>
          </p:nvGrpSpPr>
          <p:grpSpPr>
            <a:xfrm rot="0">
              <a:off x="299330" y="0"/>
              <a:ext cx="8254007" cy="2281706"/>
              <a:chOff x="0" y="0"/>
              <a:chExt cx="6736830" cy="1862304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6736830" cy="1862304"/>
              </a:xfrm>
              <a:custGeom>
                <a:avLst/>
                <a:gdLst/>
                <a:ahLst/>
                <a:cxnLst/>
                <a:rect r="r" b="b" t="t" l="l"/>
                <a:pathLst>
                  <a:path h="1862304" w="6736830">
                    <a:moveTo>
                      <a:pt x="46870" y="0"/>
                    </a:moveTo>
                    <a:lnTo>
                      <a:pt x="6689961" y="0"/>
                    </a:lnTo>
                    <a:cubicBezTo>
                      <a:pt x="6715846" y="0"/>
                      <a:pt x="6736830" y="20984"/>
                      <a:pt x="6736830" y="46870"/>
                    </a:cubicBezTo>
                    <a:lnTo>
                      <a:pt x="6736830" y="1815434"/>
                    </a:lnTo>
                    <a:cubicBezTo>
                      <a:pt x="6736830" y="1841319"/>
                      <a:pt x="6715846" y="1862304"/>
                      <a:pt x="6689961" y="1862304"/>
                    </a:cubicBezTo>
                    <a:lnTo>
                      <a:pt x="46870" y="1862304"/>
                    </a:lnTo>
                    <a:cubicBezTo>
                      <a:pt x="34439" y="1862304"/>
                      <a:pt x="22518" y="1857366"/>
                      <a:pt x="13728" y="1848576"/>
                    </a:cubicBezTo>
                    <a:cubicBezTo>
                      <a:pt x="4938" y="1839786"/>
                      <a:pt x="0" y="1827865"/>
                      <a:pt x="0" y="1815434"/>
                    </a:cubicBezTo>
                    <a:lnTo>
                      <a:pt x="0" y="46870"/>
                    </a:lnTo>
                    <a:cubicBezTo>
                      <a:pt x="0" y="20984"/>
                      <a:pt x="20984" y="0"/>
                      <a:pt x="4687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6736830" cy="1909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2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299330" y="0"/>
              <a:ext cx="3462507" cy="2281706"/>
              <a:chOff x="0" y="0"/>
              <a:chExt cx="1021987" cy="673464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021987" cy="673464"/>
              </a:xfrm>
              <a:custGeom>
                <a:avLst/>
                <a:gdLst/>
                <a:ahLst/>
                <a:cxnLst/>
                <a:rect r="r" b="b" t="t" l="l"/>
                <a:pathLst>
                  <a:path h="673464" w="1021987">
                    <a:moveTo>
                      <a:pt x="101753" y="0"/>
                    </a:moveTo>
                    <a:lnTo>
                      <a:pt x="920234" y="0"/>
                    </a:lnTo>
                    <a:cubicBezTo>
                      <a:pt x="976430" y="0"/>
                      <a:pt x="1021987" y="45556"/>
                      <a:pt x="1021987" y="101753"/>
                    </a:cubicBezTo>
                    <a:lnTo>
                      <a:pt x="1021987" y="571711"/>
                    </a:lnTo>
                    <a:cubicBezTo>
                      <a:pt x="1021987" y="598697"/>
                      <a:pt x="1011266" y="624578"/>
                      <a:pt x="992184" y="643661"/>
                    </a:cubicBezTo>
                    <a:cubicBezTo>
                      <a:pt x="973101" y="662743"/>
                      <a:pt x="947220" y="673464"/>
                      <a:pt x="920234" y="673464"/>
                    </a:cubicBezTo>
                    <a:lnTo>
                      <a:pt x="101753" y="673464"/>
                    </a:lnTo>
                    <a:cubicBezTo>
                      <a:pt x="45556" y="673464"/>
                      <a:pt x="0" y="627907"/>
                      <a:pt x="0" y="571711"/>
                    </a:cubicBezTo>
                    <a:lnTo>
                      <a:pt x="0" y="101753"/>
                    </a:lnTo>
                    <a:cubicBezTo>
                      <a:pt x="0" y="45556"/>
                      <a:pt x="45556" y="0"/>
                      <a:pt x="101753" y="0"/>
                    </a:cubicBezTo>
                    <a:close/>
                  </a:path>
                </a:pathLst>
              </a:custGeom>
              <a:solidFill>
                <a:srgbClr val="82C2E6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38100"/>
                <a:ext cx="1021987" cy="7115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3187851" y="0"/>
              <a:ext cx="723123" cy="2281706"/>
              <a:chOff x="0" y="0"/>
              <a:chExt cx="213436" cy="673464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213436" cy="673464"/>
              </a:xfrm>
              <a:custGeom>
                <a:avLst/>
                <a:gdLst/>
                <a:ahLst/>
                <a:cxnLst/>
                <a:rect r="r" b="b" t="t" l="l"/>
                <a:pathLst>
                  <a:path h="673464" w="213436">
                    <a:moveTo>
                      <a:pt x="0" y="0"/>
                    </a:moveTo>
                    <a:lnTo>
                      <a:pt x="213436" y="0"/>
                    </a:lnTo>
                    <a:lnTo>
                      <a:pt x="213436" y="673464"/>
                    </a:lnTo>
                    <a:lnTo>
                      <a:pt x="0" y="67346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38100"/>
                <a:ext cx="213436" cy="7115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56" id="56"/>
            <p:cNvSpPr txBox="true"/>
            <p:nvPr/>
          </p:nvSpPr>
          <p:spPr>
            <a:xfrm rot="0">
              <a:off x="3475088" y="138686"/>
              <a:ext cx="5109521" cy="3038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0"/>
                </a:lnSpc>
              </a:pPr>
              <a:r>
                <a:rPr lang="en-US" sz="2193" b="true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Sprint 03 : Améliorer la gestion des utilisateurs et optimiser l'expérience de travail des étudiants </a:t>
              </a:r>
            </a:p>
            <a:p>
              <a:pPr algn="l">
                <a:lnSpc>
                  <a:spcPts val="3070"/>
                </a:lnSpc>
              </a:pPr>
            </a:p>
            <a:p>
              <a:pPr algn="l">
                <a:lnSpc>
                  <a:spcPts val="2930"/>
                </a:lnSpc>
              </a:pP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123247" y="377328"/>
              <a:ext cx="3104651" cy="143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17"/>
                </a:lnSpc>
              </a:pPr>
              <a:r>
                <a:rPr lang="en-US" sz="6896" b="true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06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7643587" y="6630809"/>
            <a:ext cx="8800398" cy="2676216"/>
            <a:chOff x="0" y="0"/>
            <a:chExt cx="11733864" cy="3568288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1902657" y="0"/>
              <a:ext cx="9831207" cy="1459202"/>
            </a:xfrm>
            <a:custGeom>
              <a:avLst/>
              <a:gdLst/>
              <a:ahLst/>
              <a:cxnLst/>
              <a:rect r="r" b="b" t="t" l="l"/>
              <a:pathLst>
                <a:path h="1459202" w="9831207">
                  <a:moveTo>
                    <a:pt x="0" y="0"/>
                  </a:moveTo>
                  <a:lnTo>
                    <a:pt x="9831207" y="0"/>
                  </a:lnTo>
                  <a:lnTo>
                    <a:pt x="9831207" y="1459202"/>
                  </a:lnTo>
                  <a:lnTo>
                    <a:pt x="0" y="1459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0" t="-8531" r="0" b="-8531"/>
              </a:stretch>
            </a:blip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0" y="2109087"/>
              <a:ext cx="9831207" cy="1459202"/>
            </a:xfrm>
            <a:custGeom>
              <a:avLst/>
              <a:gdLst/>
              <a:ahLst/>
              <a:cxnLst/>
              <a:rect r="r" b="b" t="t" l="l"/>
              <a:pathLst>
                <a:path h="1459202" w="9831207">
                  <a:moveTo>
                    <a:pt x="0" y="0"/>
                  </a:moveTo>
                  <a:lnTo>
                    <a:pt x="9831207" y="0"/>
                  </a:lnTo>
                  <a:lnTo>
                    <a:pt x="9831207" y="1459201"/>
                  </a:lnTo>
                  <a:lnTo>
                    <a:pt x="0" y="1459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0" t="-8531" r="0" b="-8531"/>
              </a:stretch>
            </a:blip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123247" y="2058658"/>
              <a:ext cx="8461362" cy="1194928"/>
            </a:xfrm>
            <a:custGeom>
              <a:avLst/>
              <a:gdLst/>
              <a:ahLst/>
              <a:cxnLst/>
              <a:rect r="r" b="b" t="t" l="l"/>
              <a:pathLst>
                <a:path h="1194928" w="8461362">
                  <a:moveTo>
                    <a:pt x="0" y="0"/>
                  </a:moveTo>
                  <a:lnTo>
                    <a:pt x="8461362" y="0"/>
                  </a:lnTo>
                  <a:lnTo>
                    <a:pt x="8461362" y="1194928"/>
                  </a:lnTo>
                  <a:lnTo>
                    <a:pt x="0" y="1194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0" t="-11516" r="0" b="-11516"/>
              </a:stretch>
            </a:blipFill>
          </p:spPr>
        </p:sp>
        <p:grpSp>
          <p:nvGrpSpPr>
            <p:cNvPr name="Group 62" id="62"/>
            <p:cNvGrpSpPr/>
            <p:nvPr/>
          </p:nvGrpSpPr>
          <p:grpSpPr>
            <a:xfrm rot="0">
              <a:off x="409346" y="479340"/>
              <a:ext cx="7889163" cy="2281706"/>
              <a:chOff x="0" y="0"/>
              <a:chExt cx="6439049" cy="1862304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6439048" cy="1862304"/>
              </a:xfrm>
              <a:custGeom>
                <a:avLst/>
                <a:gdLst/>
                <a:ahLst/>
                <a:cxnLst/>
                <a:rect r="r" b="b" t="t" l="l"/>
                <a:pathLst>
                  <a:path h="1862304" w="6439048">
                    <a:moveTo>
                      <a:pt x="49037" y="0"/>
                    </a:moveTo>
                    <a:lnTo>
                      <a:pt x="6390012" y="0"/>
                    </a:lnTo>
                    <a:cubicBezTo>
                      <a:pt x="6403017" y="0"/>
                      <a:pt x="6415489" y="5166"/>
                      <a:pt x="6424686" y="14363"/>
                    </a:cubicBezTo>
                    <a:cubicBezTo>
                      <a:pt x="6433882" y="23559"/>
                      <a:pt x="6439048" y="36032"/>
                      <a:pt x="6439048" y="49037"/>
                    </a:cubicBezTo>
                    <a:lnTo>
                      <a:pt x="6439048" y="1813266"/>
                    </a:lnTo>
                    <a:cubicBezTo>
                      <a:pt x="6439048" y="1826272"/>
                      <a:pt x="6433882" y="1838745"/>
                      <a:pt x="6424686" y="1847941"/>
                    </a:cubicBezTo>
                    <a:cubicBezTo>
                      <a:pt x="6415489" y="1857137"/>
                      <a:pt x="6403017" y="1862304"/>
                      <a:pt x="6390012" y="1862304"/>
                    </a:cubicBezTo>
                    <a:lnTo>
                      <a:pt x="49037" y="1862304"/>
                    </a:lnTo>
                    <a:cubicBezTo>
                      <a:pt x="36032" y="1862304"/>
                      <a:pt x="23559" y="1857137"/>
                      <a:pt x="14363" y="1847941"/>
                    </a:cubicBezTo>
                    <a:cubicBezTo>
                      <a:pt x="5166" y="1838745"/>
                      <a:pt x="0" y="1826272"/>
                      <a:pt x="0" y="1813266"/>
                    </a:cubicBezTo>
                    <a:lnTo>
                      <a:pt x="0" y="49037"/>
                    </a:lnTo>
                    <a:cubicBezTo>
                      <a:pt x="0" y="36032"/>
                      <a:pt x="5166" y="23559"/>
                      <a:pt x="14363" y="14363"/>
                    </a:cubicBezTo>
                    <a:cubicBezTo>
                      <a:pt x="23559" y="5166"/>
                      <a:pt x="36032" y="0"/>
                      <a:pt x="49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47625"/>
                <a:ext cx="6439049" cy="1909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2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409346" y="479340"/>
              <a:ext cx="3309458" cy="2281706"/>
              <a:chOff x="0" y="0"/>
              <a:chExt cx="976813" cy="673464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976813" cy="673464"/>
              </a:xfrm>
              <a:custGeom>
                <a:avLst/>
                <a:gdLst/>
                <a:ahLst/>
                <a:cxnLst/>
                <a:rect r="r" b="b" t="t" l="l"/>
                <a:pathLst>
                  <a:path h="673464" w="976813">
                    <a:moveTo>
                      <a:pt x="106459" y="0"/>
                    </a:moveTo>
                    <a:lnTo>
                      <a:pt x="870354" y="0"/>
                    </a:lnTo>
                    <a:cubicBezTo>
                      <a:pt x="929149" y="0"/>
                      <a:pt x="976813" y="47663"/>
                      <a:pt x="976813" y="106459"/>
                    </a:cubicBezTo>
                    <a:lnTo>
                      <a:pt x="976813" y="567005"/>
                    </a:lnTo>
                    <a:cubicBezTo>
                      <a:pt x="976813" y="625800"/>
                      <a:pt x="929149" y="673464"/>
                      <a:pt x="870354" y="673464"/>
                    </a:cubicBezTo>
                    <a:lnTo>
                      <a:pt x="106459" y="673464"/>
                    </a:lnTo>
                    <a:cubicBezTo>
                      <a:pt x="47663" y="673464"/>
                      <a:pt x="0" y="625800"/>
                      <a:pt x="0" y="567005"/>
                    </a:cubicBezTo>
                    <a:lnTo>
                      <a:pt x="0" y="106459"/>
                    </a:lnTo>
                    <a:cubicBezTo>
                      <a:pt x="0" y="47663"/>
                      <a:pt x="47663" y="0"/>
                      <a:pt x="106459" y="0"/>
                    </a:cubicBezTo>
                    <a:close/>
                  </a:path>
                </a:pathLst>
              </a:custGeom>
              <a:solidFill>
                <a:srgbClr val="82C2E6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38100"/>
                <a:ext cx="976813" cy="7115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3170188" y="479340"/>
              <a:ext cx="691160" cy="2281706"/>
              <a:chOff x="0" y="0"/>
              <a:chExt cx="204001" cy="673464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204001" cy="673464"/>
              </a:xfrm>
              <a:custGeom>
                <a:avLst/>
                <a:gdLst/>
                <a:ahLst/>
                <a:cxnLst/>
                <a:rect r="r" b="b" t="t" l="l"/>
                <a:pathLst>
                  <a:path h="673464" w="204001">
                    <a:moveTo>
                      <a:pt x="0" y="0"/>
                    </a:moveTo>
                    <a:lnTo>
                      <a:pt x="204001" y="0"/>
                    </a:lnTo>
                    <a:lnTo>
                      <a:pt x="204001" y="673464"/>
                    </a:lnTo>
                    <a:lnTo>
                      <a:pt x="0" y="67346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38100"/>
                <a:ext cx="204001" cy="7115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1" id="71"/>
            <p:cNvSpPr txBox="true"/>
            <p:nvPr/>
          </p:nvSpPr>
          <p:spPr>
            <a:xfrm rot="0">
              <a:off x="3475088" y="851723"/>
              <a:ext cx="5557039" cy="1387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900" b="true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Conclusion et perspectives</a:t>
              </a:r>
            </a:p>
          </p:txBody>
        </p:sp>
        <p:sp>
          <p:nvSpPr>
            <p:cNvPr name="TextBox 72" id="72"/>
            <p:cNvSpPr txBox="true"/>
            <p:nvPr/>
          </p:nvSpPr>
          <p:spPr>
            <a:xfrm rot="0">
              <a:off x="286604" y="927923"/>
              <a:ext cx="3104651" cy="143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17"/>
                </a:lnSpc>
              </a:pPr>
              <a:r>
                <a:rPr lang="en-US" sz="6896" b="true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07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7658282" y="1005190"/>
            <a:ext cx="7334095" cy="2035336"/>
            <a:chOff x="0" y="0"/>
            <a:chExt cx="9778794" cy="2713781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1254960" y="1085688"/>
              <a:ext cx="8050693" cy="1166701"/>
            </a:xfrm>
            <a:custGeom>
              <a:avLst/>
              <a:gdLst/>
              <a:ahLst/>
              <a:cxnLst/>
              <a:rect r="r" b="b" t="t" l="l"/>
              <a:pathLst>
                <a:path h="1166701" w="8050693">
                  <a:moveTo>
                    <a:pt x="0" y="0"/>
                  </a:moveTo>
                  <a:lnTo>
                    <a:pt x="8050693" y="0"/>
                  </a:lnTo>
                  <a:lnTo>
                    <a:pt x="8050693" y="1166701"/>
                  </a:lnTo>
                  <a:lnTo>
                    <a:pt x="0" y="1166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0" t="-9947" r="0" b="-9947"/>
              </a:stretch>
            </a:blipFill>
          </p:spPr>
        </p:sp>
        <p:sp>
          <p:nvSpPr>
            <p:cNvPr name="Freeform 75" id="75"/>
            <p:cNvSpPr/>
            <p:nvPr/>
          </p:nvSpPr>
          <p:spPr>
            <a:xfrm flipH="false" flipV="false" rot="0">
              <a:off x="0" y="1544897"/>
              <a:ext cx="8833075" cy="1168884"/>
            </a:xfrm>
            <a:custGeom>
              <a:avLst/>
              <a:gdLst/>
              <a:ahLst/>
              <a:cxnLst/>
              <a:rect r="r" b="b" t="t" l="l"/>
              <a:pathLst>
                <a:path h="1168884" w="8833075">
                  <a:moveTo>
                    <a:pt x="0" y="0"/>
                  </a:moveTo>
                  <a:lnTo>
                    <a:pt x="8833075" y="0"/>
                  </a:lnTo>
                  <a:lnTo>
                    <a:pt x="8833075" y="1168884"/>
                  </a:lnTo>
                  <a:lnTo>
                    <a:pt x="0" y="1168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0" t="-15650" r="0" b="-15650"/>
              </a:stretch>
            </a:blipFill>
          </p:spPr>
        </p:sp>
        <p:grpSp>
          <p:nvGrpSpPr>
            <p:cNvPr name="Group 76" id="76"/>
            <p:cNvGrpSpPr/>
            <p:nvPr/>
          </p:nvGrpSpPr>
          <p:grpSpPr>
            <a:xfrm rot="0">
              <a:off x="298668" y="0"/>
              <a:ext cx="8235739" cy="2231976"/>
              <a:chOff x="0" y="0"/>
              <a:chExt cx="8951332" cy="242591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8951332" cy="2425910"/>
              </a:xfrm>
              <a:custGeom>
                <a:avLst/>
                <a:gdLst/>
                <a:ahLst/>
                <a:cxnLst/>
                <a:rect r="r" b="b" t="t" l="l"/>
                <a:pathLst>
                  <a:path h="2425910" w="8951332">
                    <a:moveTo>
                      <a:pt x="35274" y="0"/>
                    </a:moveTo>
                    <a:lnTo>
                      <a:pt x="8916057" y="0"/>
                    </a:lnTo>
                    <a:cubicBezTo>
                      <a:pt x="8935539" y="0"/>
                      <a:pt x="8951332" y="15793"/>
                      <a:pt x="8951332" y="35274"/>
                    </a:cubicBezTo>
                    <a:lnTo>
                      <a:pt x="8951332" y="2390635"/>
                    </a:lnTo>
                    <a:cubicBezTo>
                      <a:pt x="8951332" y="2410117"/>
                      <a:pt x="8935539" y="2425910"/>
                      <a:pt x="8916057" y="2425910"/>
                    </a:cubicBezTo>
                    <a:lnTo>
                      <a:pt x="35274" y="2425910"/>
                    </a:lnTo>
                    <a:cubicBezTo>
                      <a:pt x="15793" y="2425910"/>
                      <a:pt x="0" y="2410117"/>
                      <a:pt x="0" y="2390635"/>
                    </a:cubicBezTo>
                    <a:lnTo>
                      <a:pt x="0" y="35274"/>
                    </a:lnTo>
                    <a:cubicBezTo>
                      <a:pt x="0" y="15793"/>
                      <a:pt x="15793" y="0"/>
                      <a:pt x="3527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47625"/>
                <a:ext cx="8951332" cy="24735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2"/>
                  </a:lnSpc>
                </a:pP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298668" y="0"/>
              <a:ext cx="3454844" cy="2231976"/>
              <a:chOff x="0" y="0"/>
              <a:chExt cx="1357930" cy="87728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1357930" cy="877280"/>
              </a:xfrm>
              <a:custGeom>
                <a:avLst/>
                <a:gdLst/>
                <a:ahLst/>
                <a:cxnLst/>
                <a:rect r="r" b="b" t="t" l="l"/>
                <a:pathLst>
                  <a:path h="877280" w="1357930">
                    <a:moveTo>
                      <a:pt x="76580" y="0"/>
                    </a:moveTo>
                    <a:lnTo>
                      <a:pt x="1281350" y="0"/>
                    </a:lnTo>
                    <a:cubicBezTo>
                      <a:pt x="1323644" y="0"/>
                      <a:pt x="1357930" y="34286"/>
                      <a:pt x="1357930" y="76580"/>
                    </a:cubicBezTo>
                    <a:lnTo>
                      <a:pt x="1357930" y="800700"/>
                    </a:lnTo>
                    <a:cubicBezTo>
                      <a:pt x="1357930" y="821010"/>
                      <a:pt x="1349861" y="840489"/>
                      <a:pt x="1335500" y="854850"/>
                    </a:cubicBezTo>
                    <a:cubicBezTo>
                      <a:pt x="1321138" y="869212"/>
                      <a:pt x="1301660" y="877280"/>
                      <a:pt x="1281350" y="877280"/>
                    </a:cubicBezTo>
                    <a:lnTo>
                      <a:pt x="76580" y="877280"/>
                    </a:lnTo>
                    <a:cubicBezTo>
                      <a:pt x="56270" y="877280"/>
                      <a:pt x="36791" y="869212"/>
                      <a:pt x="22430" y="854850"/>
                    </a:cubicBezTo>
                    <a:cubicBezTo>
                      <a:pt x="8068" y="840489"/>
                      <a:pt x="0" y="821010"/>
                      <a:pt x="0" y="800700"/>
                    </a:cubicBezTo>
                    <a:lnTo>
                      <a:pt x="0" y="76580"/>
                    </a:lnTo>
                    <a:cubicBezTo>
                      <a:pt x="0" y="56270"/>
                      <a:pt x="8068" y="36791"/>
                      <a:pt x="22430" y="22430"/>
                    </a:cubicBezTo>
                    <a:cubicBezTo>
                      <a:pt x="36791" y="8068"/>
                      <a:pt x="56270" y="0"/>
                      <a:pt x="76580" y="0"/>
                    </a:cubicBezTo>
                    <a:close/>
                  </a:path>
                </a:pathLst>
              </a:custGeom>
              <a:solidFill>
                <a:srgbClr val="82C2E6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0" y="-38100"/>
                <a:ext cx="1357930" cy="9153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82" id="82"/>
            <p:cNvGrpSpPr/>
            <p:nvPr/>
          </p:nvGrpSpPr>
          <p:grpSpPr>
            <a:xfrm rot="0">
              <a:off x="3180795" y="0"/>
              <a:ext cx="721523" cy="2231976"/>
              <a:chOff x="0" y="0"/>
              <a:chExt cx="283595" cy="877280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283595" cy="877280"/>
              </a:xfrm>
              <a:custGeom>
                <a:avLst/>
                <a:gdLst/>
                <a:ahLst/>
                <a:cxnLst/>
                <a:rect r="r" b="b" t="t" l="l"/>
                <a:pathLst>
                  <a:path h="877280" w="283595">
                    <a:moveTo>
                      <a:pt x="0" y="0"/>
                    </a:moveTo>
                    <a:lnTo>
                      <a:pt x="283595" y="0"/>
                    </a:lnTo>
                    <a:lnTo>
                      <a:pt x="283595" y="877280"/>
                    </a:lnTo>
                    <a:lnTo>
                      <a:pt x="0" y="8772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0" y="-38100"/>
                <a:ext cx="283595" cy="9153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5" id="85"/>
            <p:cNvSpPr txBox="true"/>
            <p:nvPr/>
          </p:nvSpPr>
          <p:spPr>
            <a:xfrm rot="0">
              <a:off x="3371663" y="164691"/>
              <a:ext cx="6407131" cy="2530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0"/>
                </a:lnSpc>
              </a:pPr>
              <a:r>
                <a:rPr lang="en-US" sz="2193" b="true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Sprint 01 :</a:t>
              </a:r>
            </a:p>
            <a:p>
              <a:pPr algn="l">
                <a:lnSpc>
                  <a:spcPts val="3070"/>
                </a:lnSpc>
              </a:pPr>
              <a:r>
                <a:rPr lang="en-US" sz="2193" b="true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Création des Profils et les </a:t>
              </a:r>
            </a:p>
            <a:p>
              <a:pPr algn="l">
                <a:lnSpc>
                  <a:spcPts val="3070"/>
                </a:lnSpc>
              </a:pPr>
              <a:r>
                <a:rPr lang="en-US" sz="2193" b="true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entitées de bases.</a:t>
              </a:r>
            </a:p>
            <a:p>
              <a:pPr algn="l">
                <a:lnSpc>
                  <a:spcPts val="3070"/>
                </a:lnSpc>
              </a:pPr>
            </a:p>
            <a:p>
              <a:pPr algn="l">
                <a:lnSpc>
                  <a:spcPts val="2930"/>
                </a:lnSpc>
              </a:pPr>
            </a:p>
          </p:txBody>
        </p:sp>
        <p:sp>
          <p:nvSpPr>
            <p:cNvPr name="TextBox 86" id="86"/>
            <p:cNvSpPr txBox="true"/>
            <p:nvPr/>
          </p:nvSpPr>
          <p:spPr>
            <a:xfrm rot="0">
              <a:off x="103654" y="571885"/>
              <a:ext cx="3104651" cy="143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17"/>
                </a:lnSpc>
              </a:pPr>
              <a:r>
                <a:rPr lang="en-US" sz="6896" b="true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04</a:t>
              </a:r>
            </a:p>
          </p:txBody>
        </p:sp>
      </p:grpSp>
      <p:sp>
        <p:nvSpPr>
          <p:cNvPr name="TextBox 87" id="87"/>
          <p:cNvSpPr txBox="true"/>
          <p:nvPr/>
        </p:nvSpPr>
        <p:spPr>
          <a:xfrm rot="0">
            <a:off x="725862" y="159062"/>
            <a:ext cx="5090813" cy="1086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7"/>
              </a:lnSpc>
            </a:pPr>
            <a:r>
              <a:rPr lang="en-US" sz="6896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Plan</a:t>
            </a:r>
          </a:p>
        </p:txBody>
      </p:sp>
      <p:grpSp>
        <p:nvGrpSpPr>
          <p:cNvPr name="Group 88" id="88"/>
          <p:cNvGrpSpPr/>
          <p:nvPr/>
        </p:nvGrpSpPr>
        <p:grpSpPr>
          <a:xfrm rot="0">
            <a:off x="569881" y="1867082"/>
            <a:ext cx="6792840" cy="2080685"/>
            <a:chOff x="0" y="0"/>
            <a:chExt cx="9057120" cy="2774246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1579318"/>
              <a:ext cx="8050693" cy="1194928"/>
            </a:xfrm>
            <a:custGeom>
              <a:avLst/>
              <a:gdLst/>
              <a:ahLst/>
              <a:cxnLst/>
              <a:rect r="r" b="b" t="t" l="l"/>
              <a:pathLst>
                <a:path h="1194928" w="8050693">
                  <a:moveTo>
                    <a:pt x="0" y="0"/>
                  </a:moveTo>
                  <a:lnTo>
                    <a:pt x="8050693" y="0"/>
                  </a:lnTo>
                  <a:lnTo>
                    <a:pt x="8050693" y="1194928"/>
                  </a:lnTo>
                  <a:lnTo>
                    <a:pt x="0" y="1194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0" t="-8531" r="0" b="-8531"/>
              </a:stretch>
            </a:blipFill>
          </p:spPr>
        </p:sp>
        <p:grpSp>
          <p:nvGrpSpPr>
            <p:cNvPr name="Group 90" id="90"/>
            <p:cNvGrpSpPr/>
            <p:nvPr/>
          </p:nvGrpSpPr>
          <p:grpSpPr>
            <a:xfrm rot="0">
              <a:off x="272214" y="0"/>
              <a:ext cx="7506266" cy="2281706"/>
              <a:chOff x="0" y="0"/>
              <a:chExt cx="6126532" cy="1862304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6126532" cy="1862304"/>
              </a:xfrm>
              <a:custGeom>
                <a:avLst/>
                <a:gdLst/>
                <a:ahLst/>
                <a:cxnLst/>
                <a:rect r="r" b="b" t="t" l="l"/>
                <a:pathLst>
                  <a:path h="1862304" w="6126532">
                    <a:moveTo>
                      <a:pt x="51539" y="0"/>
                    </a:moveTo>
                    <a:lnTo>
                      <a:pt x="6074993" y="0"/>
                    </a:lnTo>
                    <a:cubicBezTo>
                      <a:pt x="6103457" y="0"/>
                      <a:pt x="6126532" y="23075"/>
                      <a:pt x="6126532" y="51539"/>
                    </a:cubicBezTo>
                    <a:lnTo>
                      <a:pt x="6126532" y="1810765"/>
                    </a:lnTo>
                    <a:cubicBezTo>
                      <a:pt x="6126532" y="1839229"/>
                      <a:pt x="6103457" y="1862304"/>
                      <a:pt x="6074993" y="1862304"/>
                    </a:cubicBezTo>
                    <a:lnTo>
                      <a:pt x="51539" y="1862304"/>
                    </a:lnTo>
                    <a:cubicBezTo>
                      <a:pt x="23075" y="1862304"/>
                      <a:pt x="0" y="1839229"/>
                      <a:pt x="0" y="1810765"/>
                    </a:cubicBezTo>
                    <a:lnTo>
                      <a:pt x="0" y="51539"/>
                    </a:lnTo>
                    <a:cubicBezTo>
                      <a:pt x="0" y="23075"/>
                      <a:pt x="23075" y="0"/>
                      <a:pt x="515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0" y="-47625"/>
                <a:ext cx="6126532" cy="1909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2"/>
                  </a:lnSpc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272214" y="0"/>
              <a:ext cx="3148834" cy="2281706"/>
              <a:chOff x="0" y="0"/>
              <a:chExt cx="929403" cy="673464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929403" cy="673464"/>
              </a:xfrm>
              <a:custGeom>
                <a:avLst/>
                <a:gdLst/>
                <a:ahLst/>
                <a:cxnLst/>
                <a:rect r="r" b="b" t="t" l="l"/>
                <a:pathLst>
                  <a:path h="673464" w="929403">
                    <a:moveTo>
                      <a:pt x="111889" y="0"/>
                    </a:moveTo>
                    <a:lnTo>
                      <a:pt x="817514" y="0"/>
                    </a:lnTo>
                    <a:cubicBezTo>
                      <a:pt x="847189" y="0"/>
                      <a:pt x="875649" y="11788"/>
                      <a:pt x="896632" y="32772"/>
                    </a:cubicBezTo>
                    <a:cubicBezTo>
                      <a:pt x="917615" y="53755"/>
                      <a:pt x="929403" y="82214"/>
                      <a:pt x="929403" y="111889"/>
                    </a:cubicBezTo>
                    <a:lnTo>
                      <a:pt x="929403" y="561574"/>
                    </a:lnTo>
                    <a:cubicBezTo>
                      <a:pt x="929403" y="591249"/>
                      <a:pt x="917615" y="619709"/>
                      <a:pt x="896632" y="640692"/>
                    </a:cubicBezTo>
                    <a:cubicBezTo>
                      <a:pt x="875649" y="661675"/>
                      <a:pt x="847189" y="673464"/>
                      <a:pt x="817514" y="673464"/>
                    </a:cubicBezTo>
                    <a:lnTo>
                      <a:pt x="111889" y="673464"/>
                    </a:lnTo>
                    <a:cubicBezTo>
                      <a:pt x="82214" y="673464"/>
                      <a:pt x="53755" y="661675"/>
                      <a:pt x="32772" y="640692"/>
                    </a:cubicBezTo>
                    <a:cubicBezTo>
                      <a:pt x="11788" y="619709"/>
                      <a:pt x="0" y="591249"/>
                      <a:pt x="0" y="561574"/>
                    </a:cubicBezTo>
                    <a:lnTo>
                      <a:pt x="0" y="111889"/>
                    </a:lnTo>
                    <a:cubicBezTo>
                      <a:pt x="0" y="82214"/>
                      <a:pt x="11788" y="53755"/>
                      <a:pt x="32772" y="32772"/>
                    </a:cubicBezTo>
                    <a:cubicBezTo>
                      <a:pt x="53755" y="11788"/>
                      <a:pt x="82214" y="0"/>
                      <a:pt x="111889" y="0"/>
                    </a:cubicBezTo>
                    <a:close/>
                  </a:path>
                </a:pathLst>
              </a:custGeom>
              <a:solidFill>
                <a:srgbClr val="82C2E6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0" y="-38100"/>
                <a:ext cx="929403" cy="7115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2899059" y="0"/>
              <a:ext cx="657615" cy="2281706"/>
              <a:chOff x="0" y="0"/>
              <a:chExt cx="194100" cy="673464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194100" cy="673464"/>
              </a:xfrm>
              <a:custGeom>
                <a:avLst/>
                <a:gdLst/>
                <a:ahLst/>
                <a:cxnLst/>
                <a:rect r="r" b="b" t="t" l="l"/>
                <a:pathLst>
                  <a:path h="673464" w="194100">
                    <a:moveTo>
                      <a:pt x="0" y="0"/>
                    </a:moveTo>
                    <a:lnTo>
                      <a:pt x="194100" y="0"/>
                    </a:lnTo>
                    <a:lnTo>
                      <a:pt x="194100" y="673464"/>
                    </a:lnTo>
                    <a:lnTo>
                      <a:pt x="0" y="67346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0" y="-38100"/>
                <a:ext cx="194100" cy="7115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9" id="99"/>
            <p:cNvSpPr txBox="true"/>
            <p:nvPr/>
          </p:nvSpPr>
          <p:spPr>
            <a:xfrm rot="0">
              <a:off x="3500080" y="349792"/>
              <a:ext cx="5557039" cy="8528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39"/>
                </a:lnSpc>
              </a:pPr>
              <a:r>
                <a:rPr lang="en-US" sz="3599" b="true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Contexte</a:t>
              </a:r>
            </a:p>
          </p:txBody>
        </p:sp>
        <p:sp>
          <p:nvSpPr>
            <p:cNvPr name="TextBox 100" id="100"/>
            <p:cNvSpPr txBox="true"/>
            <p:nvPr/>
          </p:nvSpPr>
          <p:spPr>
            <a:xfrm rot="0">
              <a:off x="94075" y="435517"/>
              <a:ext cx="3104651" cy="143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17"/>
                </a:lnSpc>
              </a:pPr>
              <a:r>
                <a:rPr lang="en-US" sz="6896" b="true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34806" y="5930670"/>
            <a:ext cx="4372673" cy="3442486"/>
          </a:xfrm>
          <a:custGeom>
            <a:avLst/>
            <a:gdLst/>
            <a:ahLst/>
            <a:cxnLst/>
            <a:rect r="r" b="b" t="t" l="l"/>
            <a:pathLst>
              <a:path h="3442486" w="4372673">
                <a:moveTo>
                  <a:pt x="0" y="0"/>
                </a:moveTo>
                <a:lnTo>
                  <a:pt x="4372673" y="0"/>
                </a:lnTo>
                <a:lnTo>
                  <a:pt x="4372673" y="3442486"/>
                </a:lnTo>
                <a:lnTo>
                  <a:pt x="0" y="3442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528440" y="1152525"/>
            <a:ext cx="2687154" cy="759121"/>
          </a:xfrm>
          <a:custGeom>
            <a:avLst/>
            <a:gdLst/>
            <a:ahLst/>
            <a:cxnLst/>
            <a:rect r="r" b="b" t="t" l="l"/>
            <a:pathLst>
              <a:path h="759121" w="2687154">
                <a:moveTo>
                  <a:pt x="0" y="0"/>
                </a:moveTo>
                <a:lnTo>
                  <a:pt x="2687154" y="0"/>
                </a:lnTo>
                <a:lnTo>
                  <a:pt x="2687154" y="759121"/>
                </a:lnTo>
                <a:lnTo>
                  <a:pt x="0" y="7591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 flipV="true">
            <a:off x="1487435" y="9736286"/>
            <a:ext cx="157718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06546" y="1532086"/>
            <a:ext cx="12718550" cy="6896990"/>
          </a:xfrm>
          <a:custGeom>
            <a:avLst/>
            <a:gdLst/>
            <a:ahLst/>
            <a:cxnLst/>
            <a:rect r="r" b="b" t="t" l="l"/>
            <a:pathLst>
              <a:path h="6896990" w="12718550">
                <a:moveTo>
                  <a:pt x="0" y="0"/>
                </a:moveTo>
                <a:lnTo>
                  <a:pt x="12718550" y="0"/>
                </a:lnTo>
                <a:lnTo>
                  <a:pt x="12718550" y="6896990"/>
                </a:lnTo>
                <a:lnTo>
                  <a:pt x="0" y="68969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0" t="-1777" r="-454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4569" y="337067"/>
            <a:ext cx="9256092" cy="7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48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4.6.Implémentation et test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05617" y="2616653"/>
            <a:ext cx="4782383" cy="473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075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  <a:r>
              <a:rPr lang="en-US" sz="2750">
                <a:solidFill>
                  <a:srgbClr val="0075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 d'ajout de professeur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72017" y="2029296"/>
            <a:ext cx="3010138" cy="473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Test d’intégration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7844" y="9378878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14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487452" y="9837885"/>
            <a:ext cx="15771865" cy="190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0621" r="0" b="10489"/>
          <a:stretch>
            <a:fillRect/>
          </a:stretch>
        </p:blipFill>
        <p:spPr>
          <a:xfrm flipH="false" flipV="false" rot="0">
            <a:off x="1243765" y="1633326"/>
            <a:ext cx="16015535" cy="710685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5419"/>
            <a:ext cx="11254247" cy="7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48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4.7.Revue du sprint 1: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3905" y="9461402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66711" y="854950"/>
            <a:ext cx="11254247" cy="5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1" indent="-410210" lvl="1">
              <a:lnSpc>
                <a:spcPts val="4142"/>
              </a:lnSpc>
              <a:buAutoNum type="arabicPeriod" startAt="1"/>
            </a:pPr>
            <a:r>
              <a:rPr lang="en-US" b="true" sz="3800">
                <a:solidFill>
                  <a:srgbClr val="0F8DD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Démonstration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487452" y="9837885"/>
            <a:ext cx="15771865" cy="190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728815" y="1796581"/>
          <a:ext cx="8955232" cy="4054870"/>
        </p:xfrm>
        <a:graphic>
          <a:graphicData uri="http://schemas.openxmlformats.org/drawingml/2006/table">
            <a:tbl>
              <a:tblPr/>
              <a:tblGrid>
                <a:gridCol w="5122237"/>
                <a:gridCol w="1994833"/>
                <a:gridCol w="1838162"/>
              </a:tblGrid>
              <a:tr h="723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8"/>
                        </a:lnSpc>
                        <a:defRPr/>
                      </a:pPr>
                      <a:r>
                        <a:rPr lang="en-US" sz="2598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User story</a:t>
                      </a:r>
                      <a:endParaRPr lang="en-US" sz="1100"/>
                    </a:p>
                  </a:txBody>
                  <a:tcPr marL="157007" marR="157007" marT="157007" marB="157007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84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5"/>
                        </a:lnSpc>
                        <a:defRPr/>
                      </a:pPr>
                      <a:r>
                        <a:rPr lang="en-US" sz="2596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Sprint</a:t>
                      </a:r>
                      <a:endParaRPr lang="en-US" sz="1100"/>
                    </a:p>
                  </a:txBody>
                  <a:tcPr marL="157007" marR="157007" marT="157007" marB="157007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84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5"/>
                        </a:lnSpc>
                        <a:defRPr/>
                      </a:pPr>
                      <a:r>
                        <a:rPr lang="en-US" sz="2596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Vélocité</a:t>
                      </a:r>
                      <a:endParaRPr lang="en-US" sz="1100"/>
                    </a:p>
                  </a:txBody>
                  <a:tcPr marL="157007" marR="157007" marT="157007" marB="157007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84DC"/>
                    </a:solidFill>
                  </a:tcPr>
                </a:tc>
              </a:tr>
              <a:tr h="7431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3"/>
                        </a:lnSpc>
                        <a:defRPr/>
                      </a:pPr>
                      <a:endParaRPr lang="en-US" sz="1100"/>
                    </a:p>
                  </a:txBody>
                  <a:tcPr marL="157007" marR="157007" marT="157007" marB="157007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9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3"/>
                        </a:lnSpc>
                        <a:defRPr/>
                      </a:pPr>
                      <a:endParaRPr lang="en-US" sz="1100"/>
                    </a:p>
                  </a:txBody>
                  <a:tcPr marL="157007" marR="157007" marT="157007" marB="157007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3"/>
                        </a:lnSpc>
                        <a:defRPr/>
                      </a:pPr>
                      <a:endParaRPr lang="en-US" sz="1100"/>
                    </a:p>
                  </a:txBody>
                  <a:tcPr marL="157007" marR="157007" marT="157007" marB="157007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  <a:tr h="8341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3"/>
                        </a:lnSpc>
                        <a:defRPr/>
                      </a:pPr>
                      <a:endParaRPr lang="en-US" sz="1100"/>
                    </a:p>
                  </a:txBody>
                  <a:tcPr marL="157007" marR="157007" marT="157007" marB="157007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3"/>
                        </a:lnSpc>
                        <a:defRPr/>
                      </a:pPr>
                      <a:endParaRPr lang="en-US" sz="1100"/>
                    </a:p>
                  </a:txBody>
                  <a:tcPr marL="157007" marR="157007" marT="157007" marB="157007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3"/>
                        </a:lnSpc>
                        <a:defRPr/>
                      </a:pPr>
                      <a:endParaRPr lang="en-US" sz="1100"/>
                    </a:p>
                  </a:txBody>
                  <a:tcPr marL="157007" marR="157007" marT="157007" marB="157007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  <a:tr h="7705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3"/>
                        </a:lnSpc>
                        <a:defRPr/>
                      </a:pPr>
                      <a:endParaRPr lang="en-US" sz="1100"/>
                    </a:p>
                  </a:txBody>
                  <a:tcPr marL="157007" marR="157007" marT="157007" marB="157007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C0D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3"/>
                        </a:lnSpc>
                        <a:defRPr/>
                      </a:pPr>
                      <a:endParaRPr lang="en-US" sz="1100"/>
                    </a:p>
                  </a:txBody>
                  <a:tcPr marL="157007" marR="157007" marT="157007" marB="157007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346"/>
                        </a:lnSpc>
                        <a:defRPr/>
                      </a:pPr>
                      <a:endParaRPr lang="en-US" sz="1100"/>
                    </a:p>
                  </a:txBody>
                  <a:tcPr marL="157007" marR="157007" marT="157007" marB="157007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  <a:tr h="9830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3"/>
                        </a:lnSpc>
                        <a:defRPr/>
                      </a:pPr>
                      <a:endParaRPr lang="en-US" sz="1100"/>
                    </a:p>
                  </a:txBody>
                  <a:tcPr marL="157007" marR="157007" marT="157007" marB="157007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3"/>
                        </a:lnSpc>
                        <a:defRPr/>
                      </a:pPr>
                      <a:endParaRPr lang="en-US" sz="1100"/>
                    </a:p>
                  </a:txBody>
                  <a:tcPr marL="157007" marR="157007" marT="157007" marB="157007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346"/>
                        </a:lnSpc>
                        <a:defRPr/>
                      </a:pPr>
                      <a:endParaRPr lang="en-US" sz="1100"/>
                    </a:p>
                  </a:txBody>
                  <a:tcPr marL="157007" marR="157007" marT="157007" marB="157007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13157994" y="2745206"/>
            <a:ext cx="2385127" cy="1593429"/>
            <a:chOff x="0" y="0"/>
            <a:chExt cx="783778" cy="5236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83778" cy="523617"/>
            </a:xfrm>
            <a:custGeom>
              <a:avLst/>
              <a:gdLst/>
              <a:ahLst/>
              <a:cxnLst/>
              <a:rect r="r" b="b" t="t" l="l"/>
              <a:pathLst>
                <a:path h="523617" w="783778">
                  <a:moveTo>
                    <a:pt x="165542" y="0"/>
                  </a:moveTo>
                  <a:lnTo>
                    <a:pt x="618236" y="0"/>
                  </a:lnTo>
                  <a:cubicBezTo>
                    <a:pt x="709662" y="0"/>
                    <a:pt x="783778" y="74116"/>
                    <a:pt x="783778" y="165542"/>
                  </a:cubicBezTo>
                  <a:lnTo>
                    <a:pt x="783778" y="358076"/>
                  </a:lnTo>
                  <a:cubicBezTo>
                    <a:pt x="783778" y="449502"/>
                    <a:pt x="709662" y="523617"/>
                    <a:pt x="618236" y="523617"/>
                  </a:cubicBezTo>
                  <a:lnTo>
                    <a:pt x="165542" y="523617"/>
                  </a:lnTo>
                  <a:cubicBezTo>
                    <a:pt x="74116" y="523617"/>
                    <a:pt x="0" y="449502"/>
                    <a:pt x="0" y="358076"/>
                  </a:cubicBezTo>
                  <a:lnTo>
                    <a:pt x="0" y="165542"/>
                  </a:lnTo>
                  <a:cubicBezTo>
                    <a:pt x="0" y="74116"/>
                    <a:pt x="74116" y="0"/>
                    <a:pt x="165542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783778" cy="599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132322" y="4956476"/>
            <a:ext cx="2410800" cy="1593429"/>
            <a:chOff x="0" y="0"/>
            <a:chExt cx="792214" cy="5236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2214" cy="523617"/>
            </a:xfrm>
            <a:custGeom>
              <a:avLst/>
              <a:gdLst/>
              <a:ahLst/>
              <a:cxnLst/>
              <a:rect r="r" b="b" t="t" l="l"/>
              <a:pathLst>
                <a:path h="523617" w="792214">
                  <a:moveTo>
                    <a:pt x="163779" y="0"/>
                  </a:moveTo>
                  <a:lnTo>
                    <a:pt x="628435" y="0"/>
                  </a:lnTo>
                  <a:cubicBezTo>
                    <a:pt x="671872" y="0"/>
                    <a:pt x="713530" y="17255"/>
                    <a:pt x="744244" y="47970"/>
                  </a:cubicBezTo>
                  <a:cubicBezTo>
                    <a:pt x="774959" y="78684"/>
                    <a:pt x="792214" y="120342"/>
                    <a:pt x="792214" y="163779"/>
                  </a:cubicBezTo>
                  <a:lnTo>
                    <a:pt x="792214" y="359839"/>
                  </a:lnTo>
                  <a:cubicBezTo>
                    <a:pt x="792214" y="450291"/>
                    <a:pt x="718887" y="523617"/>
                    <a:pt x="628435" y="523617"/>
                  </a:cubicBezTo>
                  <a:lnTo>
                    <a:pt x="163779" y="523617"/>
                  </a:lnTo>
                  <a:cubicBezTo>
                    <a:pt x="73326" y="523617"/>
                    <a:pt x="0" y="450291"/>
                    <a:pt x="0" y="359839"/>
                  </a:cubicBezTo>
                  <a:lnTo>
                    <a:pt x="0" y="163779"/>
                  </a:lnTo>
                  <a:cubicBezTo>
                    <a:pt x="0" y="73326"/>
                    <a:pt x="73326" y="0"/>
                    <a:pt x="163779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792214" cy="599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625121" y="5462257"/>
            <a:ext cx="334349" cy="38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4"/>
              </a:lnSpc>
              <a:spcBef>
                <a:spcPct val="0"/>
              </a:spcBef>
            </a:pPr>
            <a:r>
              <a:rPr lang="en-US" sz="2246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23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683825" y="2913208"/>
            <a:ext cx="2216940" cy="1593429"/>
            <a:chOff x="0" y="0"/>
            <a:chExt cx="728509" cy="5236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8509" cy="523617"/>
            </a:xfrm>
            <a:custGeom>
              <a:avLst/>
              <a:gdLst/>
              <a:ahLst/>
              <a:cxnLst/>
              <a:rect r="r" b="b" t="t" l="l"/>
              <a:pathLst>
                <a:path h="523617" w="728509">
                  <a:moveTo>
                    <a:pt x="178100" y="0"/>
                  </a:moveTo>
                  <a:lnTo>
                    <a:pt x="550409" y="0"/>
                  </a:lnTo>
                  <a:cubicBezTo>
                    <a:pt x="648771" y="0"/>
                    <a:pt x="728509" y="79738"/>
                    <a:pt x="728509" y="178100"/>
                  </a:cubicBezTo>
                  <a:lnTo>
                    <a:pt x="728509" y="345517"/>
                  </a:lnTo>
                  <a:cubicBezTo>
                    <a:pt x="728509" y="392752"/>
                    <a:pt x="709745" y="438053"/>
                    <a:pt x="676345" y="471453"/>
                  </a:cubicBezTo>
                  <a:cubicBezTo>
                    <a:pt x="642945" y="504853"/>
                    <a:pt x="597644" y="523617"/>
                    <a:pt x="550409" y="523617"/>
                  </a:cubicBezTo>
                  <a:lnTo>
                    <a:pt x="178100" y="523617"/>
                  </a:lnTo>
                  <a:cubicBezTo>
                    <a:pt x="79738" y="523617"/>
                    <a:pt x="0" y="443879"/>
                    <a:pt x="0" y="345517"/>
                  </a:cubicBezTo>
                  <a:lnTo>
                    <a:pt x="0" y="178100"/>
                  </a:lnTo>
                  <a:cubicBezTo>
                    <a:pt x="0" y="79738"/>
                    <a:pt x="79738" y="0"/>
                    <a:pt x="178100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728509" cy="599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683825" y="4908766"/>
            <a:ext cx="2216940" cy="1593429"/>
            <a:chOff x="0" y="0"/>
            <a:chExt cx="728509" cy="5236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8509" cy="523617"/>
            </a:xfrm>
            <a:custGeom>
              <a:avLst/>
              <a:gdLst/>
              <a:ahLst/>
              <a:cxnLst/>
              <a:rect r="r" b="b" t="t" l="l"/>
              <a:pathLst>
                <a:path h="523617" w="728509">
                  <a:moveTo>
                    <a:pt x="178100" y="0"/>
                  </a:moveTo>
                  <a:lnTo>
                    <a:pt x="550409" y="0"/>
                  </a:lnTo>
                  <a:cubicBezTo>
                    <a:pt x="648771" y="0"/>
                    <a:pt x="728509" y="79738"/>
                    <a:pt x="728509" y="178100"/>
                  </a:cubicBezTo>
                  <a:lnTo>
                    <a:pt x="728509" y="345517"/>
                  </a:lnTo>
                  <a:cubicBezTo>
                    <a:pt x="728509" y="392752"/>
                    <a:pt x="709745" y="438053"/>
                    <a:pt x="676345" y="471453"/>
                  </a:cubicBezTo>
                  <a:cubicBezTo>
                    <a:pt x="642945" y="504853"/>
                    <a:pt x="597644" y="523617"/>
                    <a:pt x="550409" y="523617"/>
                  </a:cubicBezTo>
                  <a:lnTo>
                    <a:pt x="178100" y="523617"/>
                  </a:lnTo>
                  <a:cubicBezTo>
                    <a:pt x="79738" y="523617"/>
                    <a:pt x="0" y="443879"/>
                    <a:pt x="0" y="345517"/>
                  </a:cubicBezTo>
                  <a:lnTo>
                    <a:pt x="0" y="178100"/>
                  </a:lnTo>
                  <a:cubicBezTo>
                    <a:pt x="0" y="79738"/>
                    <a:pt x="79738" y="0"/>
                    <a:pt x="178100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728509" cy="599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5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967369" y="8066555"/>
            <a:ext cx="703979" cy="546300"/>
            <a:chOff x="0" y="0"/>
            <a:chExt cx="185410" cy="1438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5410" cy="143881"/>
            </a:xfrm>
            <a:custGeom>
              <a:avLst/>
              <a:gdLst/>
              <a:ahLst/>
              <a:cxnLst/>
              <a:rect r="r" b="b" t="t" l="l"/>
              <a:pathLst>
                <a:path h="143881" w="185410">
                  <a:moveTo>
                    <a:pt x="71941" y="0"/>
                  </a:moveTo>
                  <a:lnTo>
                    <a:pt x="113469" y="0"/>
                  </a:lnTo>
                  <a:cubicBezTo>
                    <a:pt x="153201" y="0"/>
                    <a:pt x="185410" y="32209"/>
                    <a:pt x="185410" y="71941"/>
                  </a:cubicBezTo>
                  <a:lnTo>
                    <a:pt x="185410" y="71941"/>
                  </a:lnTo>
                  <a:cubicBezTo>
                    <a:pt x="185410" y="111673"/>
                    <a:pt x="153201" y="143881"/>
                    <a:pt x="113469" y="143881"/>
                  </a:cubicBezTo>
                  <a:lnTo>
                    <a:pt x="71941" y="143881"/>
                  </a:lnTo>
                  <a:cubicBezTo>
                    <a:pt x="32209" y="143881"/>
                    <a:pt x="0" y="111673"/>
                    <a:pt x="0" y="71941"/>
                  </a:cubicBezTo>
                  <a:lnTo>
                    <a:pt x="0" y="71941"/>
                  </a:lnTo>
                  <a:cubicBezTo>
                    <a:pt x="0" y="32209"/>
                    <a:pt x="32209" y="0"/>
                    <a:pt x="71941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85410" cy="2296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114882" y="8066555"/>
            <a:ext cx="703979" cy="546300"/>
            <a:chOff x="0" y="0"/>
            <a:chExt cx="185410" cy="14388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5410" cy="143881"/>
            </a:xfrm>
            <a:custGeom>
              <a:avLst/>
              <a:gdLst/>
              <a:ahLst/>
              <a:cxnLst/>
              <a:rect r="r" b="b" t="t" l="l"/>
              <a:pathLst>
                <a:path h="143881" w="185410">
                  <a:moveTo>
                    <a:pt x="71941" y="0"/>
                  </a:moveTo>
                  <a:lnTo>
                    <a:pt x="113469" y="0"/>
                  </a:lnTo>
                  <a:cubicBezTo>
                    <a:pt x="153201" y="0"/>
                    <a:pt x="185410" y="32209"/>
                    <a:pt x="185410" y="71941"/>
                  </a:cubicBezTo>
                  <a:lnTo>
                    <a:pt x="185410" y="71941"/>
                  </a:lnTo>
                  <a:cubicBezTo>
                    <a:pt x="185410" y="111673"/>
                    <a:pt x="153201" y="143881"/>
                    <a:pt x="113469" y="143881"/>
                  </a:cubicBezTo>
                  <a:lnTo>
                    <a:pt x="71941" y="143881"/>
                  </a:lnTo>
                  <a:cubicBezTo>
                    <a:pt x="32209" y="143881"/>
                    <a:pt x="0" y="111673"/>
                    <a:pt x="0" y="71941"/>
                  </a:cubicBezTo>
                  <a:lnTo>
                    <a:pt x="0" y="71941"/>
                  </a:lnTo>
                  <a:cubicBezTo>
                    <a:pt x="0" y="32209"/>
                    <a:pt x="32209" y="0"/>
                    <a:pt x="71941" y="0"/>
                  </a:cubicBezTo>
                  <a:close/>
                </a:path>
              </a:pathLst>
            </a:custGeom>
            <a:solidFill>
              <a:srgbClr val="EF996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85410" cy="2296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74811" y="5143500"/>
            <a:ext cx="9008958" cy="4441727"/>
            <a:chOff x="0" y="0"/>
            <a:chExt cx="12011944" cy="59223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3839427" y="4645804"/>
              <a:ext cx="8172517" cy="1276499"/>
            </a:xfrm>
            <a:custGeom>
              <a:avLst/>
              <a:gdLst/>
              <a:ahLst/>
              <a:cxnLst/>
              <a:rect r="r" b="b" t="t" l="l"/>
              <a:pathLst>
                <a:path h="1276499" w="8172517">
                  <a:moveTo>
                    <a:pt x="0" y="0"/>
                  </a:moveTo>
                  <a:lnTo>
                    <a:pt x="8172517" y="0"/>
                  </a:lnTo>
                  <a:lnTo>
                    <a:pt x="8172517" y="1276499"/>
                  </a:lnTo>
                  <a:lnTo>
                    <a:pt x="0" y="1276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0" t="-5619" r="0" b="-5619"/>
              </a:stretch>
            </a:blipFill>
          </p:spPr>
        </p:sp>
        <p:grpSp>
          <p:nvGrpSpPr>
            <p:cNvPr name="Group 25" id="25"/>
            <p:cNvGrpSpPr/>
            <p:nvPr/>
          </p:nvGrpSpPr>
          <p:grpSpPr>
            <a:xfrm rot="0">
              <a:off x="4115760" y="2958674"/>
              <a:ext cx="7619852" cy="2437466"/>
              <a:chOff x="0" y="0"/>
              <a:chExt cx="7625298" cy="243920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7625298" cy="2439208"/>
              </a:xfrm>
              <a:custGeom>
                <a:avLst/>
                <a:gdLst/>
                <a:ahLst/>
                <a:cxnLst/>
                <a:rect r="r" b="b" t="t" l="l"/>
                <a:pathLst>
                  <a:path h="2439208" w="7625298">
                    <a:moveTo>
                      <a:pt x="41409" y="0"/>
                    </a:moveTo>
                    <a:lnTo>
                      <a:pt x="7583890" y="0"/>
                    </a:lnTo>
                    <a:cubicBezTo>
                      <a:pt x="7606759" y="0"/>
                      <a:pt x="7625298" y="18539"/>
                      <a:pt x="7625298" y="41409"/>
                    </a:cubicBezTo>
                    <a:lnTo>
                      <a:pt x="7625298" y="2397799"/>
                    </a:lnTo>
                    <a:cubicBezTo>
                      <a:pt x="7625298" y="2420669"/>
                      <a:pt x="7606759" y="2439208"/>
                      <a:pt x="7583890" y="2439208"/>
                    </a:cubicBezTo>
                    <a:lnTo>
                      <a:pt x="41409" y="2439208"/>
                    </a:lnTo>
                    <a:cubicBezTo>
                      <a:pt x="18539" y="2439208"/>
                      <a:pt x="0" y="2420669"/>
                      <a:pt x="0" y="2397799"/>
                    </a:cubicBezTo>
                    <a:lnTo>
                      <a:pt x="0" y="41409"/>
                    </a:lnTo>
                    <a:cubicBezTo>
                      <a:pt x="0" y="18539"/>
                      <a:pt x="18539" y="0"/>
                      <a:pt x="41409" y="0"/>
                    </a:cubicBezTo>
                    <a:close/>
                  </a:path>
                </a:pathLst>
              </a:custGeom>
              <a:solidFill>
                <a:srgbClr val="80B9DA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7625298" cy="24868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2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4115760" y="2958674"/>
              <a:ext cx="3196483" cy="2437466"/>
              <a:chOff x="0" y="0"/>
              <a:chExt cx="1156768" cy="882089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156768" cy="882089"/>
              </a:xfrm>
              <a:custGeom>
                <a:avLst/>
                <a:gdLst/>
                <a:ahLst/>
                <a:cxnLst/>
                <a:rect r="r" b="b" t="t" l="l"/>
                <a:pathLst>
                  <a:path h="882089" w="1156768">
                    <a:moveTo>
                      <a:pt x="89897" y="0"/>
                    </a:moveTo>
                    <a:lnTo>
                      <a:pt x="1066871" y="0"/>
                    </a:lnTo>
                    <a:cubicBezTo>
                      <a:pt x="1116520" y="0"/>
                      <a:pt x="1156768" y="40248"/>
                      <a:pt x="1156768" y="89897"/>
                    </a:cubicBezTo>
                    <a:lnTo>
                      <a:pt x="1156768" y="792192"/>
                    </a:lnTo>
                    <a:cubicBezTo>
                      <a:pt x="1156768" y="841841"/>
                      <a:pt x="1116520" y="882089"/>
                      <a:pt x="1066871" y="882089"/>
                    </a:cubicBezTo>
                    <a:lnTo>
                      <a:pt x="89897" y="882089"/>
                    </a:lnTo>
                    <a:cubicBezTo>
                      <a:pt x="40248" y="882089"/>
                      <a:pt x="0" y="841841"/>
                      <a:pt x="0" y="792192"/>
                    </a:cubicBezTo>
                    <a:lnTo>
                      <a:pt x="0" y="89897"/>
                    </a:lnTo>
                    <a:cubicBezTo>
                      <a:pt x="0" y="40248"/>
                      <a:pt x="40248" y="0"/>
                      <a:pt x="89897" y="0"/>
                    </a:cubicBezTo>
                    <a:close/>
                  </a:path>
                </a:pathLst>
              </a:custGeom>
              <a:solidFill>
                <a:srgbClr val="80B9DA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1156768" cy="9201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6782355" y="2958674"/>
              <a:ext cx="667566" cy="2437466"/>
              <a:chOff x="0" y="0"/>
              <a:chExt cx="241584" cy="882089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241584" cy="882089"/>
              </a:xfrm>
              <a:custGeom>
                <a:avLst/>
                <a:gdLst/>
                <a:ahLst/>
                <a:cxnLst/>
                <a:rect r="r" b="b" t="t" l="l"/>
                <a:pathLst>
                  <a:path h="882089" w="241584">
                    <a:moveTo>
                      <a:pt x="0" y="0"/>
                    </a:moveTo>
                    <a:lnTo>
                      <a:pt x="241584" y="0"/>
                    </a:lnTo>
                    <a:lnTo>
                      <a:pt x="241584" y="882089"/>
                    </a:lnTo>
                    <a:lnTo>
                      <a:pt x="0" y="882089"/>
                    </a:lnTo>
                    <a:close/>
                  </a:path>
                </a:pathLst>
              </a:custGeom>
              <a:solidFill>
                <a:srgbClr val="80B9DA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241584" cy="9201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0">
              <a:off x="0" y="2876179"/>
              <a:ext cx="3839427" cy="2324598"/>
            </a:xfrm>
            <a:custGeom>
              <a:avLst/>
              <a:gdLst/>
              <a:ahLst/>
              <a:cxnLst/>
              <a:rect r="r" b="b" t="t" l="l"/>
              <a:pathLst>
                <a:path h="2324598" w="3839427">
                  <a:moveTo>
                    <a:pt x="0" y="0"/>
                  </a:moveTo>
                  <a:lnTo>
                    <a:pt x="3839427" y="0"/>
                  </a:lnTo>
                  <a:lnTo>
                    <a:pt x="3839427" y="2324599"/>
                  </a:lnTo>
                  <a:lnTo>
                    <a:pt x="0" y="2324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4443291" y="3082505"/>
              <a:ext cx="6964789" cy="2093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4"/>
                </a:lnSpc>
                <a:spcBef>
                  <a:spcPct val="0"/>
                </a:spcBef>
              </a:pPr>
              <a:r>
                <a:rPr lang="en-US" b="true" sz="2224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En tant qu’étudiant je veux commenter mes tâches pour partager mes idées, poser des questions ou demander de l'aide à l’enseignant</a:t>
              </a:r>
            </a:p>
          </p:txBody>
        </p:sp>
        <p:sp>
          <p:nvSpPr>
            <p:cNvPr name="Freeform 36" id="36"/>
            <p:cNvSpPr/>
            <p:nvPr/>
          </p:nvSpPr>
          <p:spPr>
            <a:xfrm flipH="false" flipV="false" rot="3862636">
              <a:off x="6149132" y="-447306"/>
              <a:ext cx="1125526" cy="3364343"/>
            </a:xfrm>
            <a:custGeom>
              <a:avLst/>
              <a:gdLst/>
              <a:ahLst/>
              <a:cxnLst/>
              <a:rect r="r" b="b" t="t" l="l"/>
              <a:pathLst>
                <a:path h="3364343" w="1125526">
                  <a:moveTo>
                    <a:pt x="0" y="0"/>
                  </a:moveTo>
                  <a:lnTo>
                    <a:pt x="1125526" y="0"/>
                  </a:lnTo>
                  <a:lnTo>
                    <a:pt x="1125526" y="3364342"/>
                  </a:lnTo>
                  <a:lnTo>
                    <a:pt x="0" y="3364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370538" y="113919"/>
            <a:ext cx="15933139" cy="7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48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4.7.Revue du sprint 1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93905" y="9461402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16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000317" y="5899215"/>
            <a:ext cx="6132005" cy="399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7"/>
              </a:lnSpc>
              <a:spcBef>
                <a:spcPct val="0"/>
              </a:spcBef>
            </a:pPr>
            <a:r>
              <a:rPr lang="en-US" sz="231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Us3, Us4, Us1, Us2, Us14,Us23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693022" y="3324339"/>
            <a:ext cx="1138434" cy="38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4"/>
              </a:lnSpc>
              <a:spcBef>
                <a:spcPct val="0"/>
              </a:spcBef>
            </a:pPr>
            <a:r>
              <a:rPr lang="en-US" sz="2246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Sprint 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693022" y="5365652"/>
            <a:ext cx="1138434" cy="38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4"/>
              </a:lnSpc>
              <a:spcBef>
                <a:spcPct val="0"/>
              </a:spcBef>
            </a:pPr>
            <a:r>
              <a:rPr lang="en-US" sz="2246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Sprint 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095511" y="3755125"/>
            <a:ext cx="5743716" cy="75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2"/>
              </a:lnSpc>
            </a:pPr>
            <a:r>
              <a:rPr lang="en-US" sz="2166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Us19, Us20, Us21, Us12, Us13,</a:t>
            </a:r>
          </a:p>
          <a:p>
            <a:pPr algn="ctr">
              <a:lnSpc>
                <a:spcPts val="3032"/>
              </a:lnSpc>
              <a:spcBef>
                <a:spcPct val="0"/>
              </a:spcBef>
            </a:pPr>
            <a:r>
              <a:rPr lang="en-US" sz="2166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Us11, Us15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6625121" y="3324339"/>
            <a:ext cx="334349" cy="38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4"/>
              </a:lnSpc>
              <a:spcBef>
                <a:spcPct val="0"/>
              </a:spcBef>
            </a:pPr>
            <a:r>
              <a:rPr lang="en-US" sz="2246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095511" y="2902619"/>
            <a:ext cx="5743716" cy="36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2"/>
              </a:lnSpc>
              <a:spcBef>
                <a:spcPct val="0"/>
              </a:spcBef>
            </a:pPr>
            <a:r>
              <a:rPr lang="en-US" sz="2166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Us10 , Us11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918873" y="4995289"/>
            <a:ext cx="5743716" cy="36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2"/>
              </a:lnSpc>
              <a:spcBef>
                <a:spcPct val="0"/>
              </a:spcBef>
            </a:pPr>
            <a:r>
              <a:rPr lang="en-US" sz="2166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Us22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6625121" y="5365652"/>
            <a:ext cx="334349" cy="38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4"/>
              </a:lnSpc>
              <a:spcBef>
                <a:spcPct val="0"/>
              </a:spcBef>
            </a:pPr>
            <a:r>
              <a:rPr lang="en-US" sz="2246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23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890309" y="8052489"/>
            <a:ext cx="3180011" cy="48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: user story modifiée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798693" y="8052489"/>
            <a:ext cx="3192363" cy="48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: nouvelle user story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87452" y="788201"/>
            <a:ext cx="5667077" cy="70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F8DD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2.</a:t>
            </a:r>
            <a:r>
              <a:rPr lang="en-US" b="true" sz="3800">
                <a:solidFill>
                  <a:srgbClr val="0F8DD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Product Backlog révisé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-68280" y="1912457"/>
            <a:ext cx="6797096" cy="3840734"/>
            <a:chOff x="0" y="0"/>
            <a:chExt cx="9062794" cy="5120978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33401" y="1427573"/>
              <a:ext cx="7302683" cy="1080116"/>
            </a:xfrm>
            <a:custGeom>
              <a:avLst/>
              <a:gdLst/>
              <a:ahLst/>
              <a:cxnLst/>
              <a:rect r="r" b="b" t="t" l="l"/>
              <a:pathLst>
                <a:path h="1080116" w="7302683">
                  <a:moveTo>
                    <a:pt x="0" y="0"/>
                  </a:moveTo>
                  <a:lnTo>
                    <a:pt x="7302682" y="0"/>
                  </a:lnTo>
                  <a:lnTo>
                    <a:pt x="7302682" y="1080117"/>
                  </a:lnTo>
                  <a:lnTo>
                    <a:pt x="0" y="1080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0" t="-8736" r="0" b="-8736"/>
              </a:stretch>
            </a:blipFill>
          </p:spPr>
        </p:sp>
        <p:grpSp>
          <p:nvGrpSpPr>
            <p:cNvPr name="Group 52" id="52"/>
            <p:cNvGrpSpPr/>
            <p:nvPr/>
          </p:nvGrpSpPr>
          <p:grpSpPr>
            <a:xfrm rot="0">
              <a:off x="280322" y="0"/>
              <a:ext cx="6808840" cy="2062474"/>
              <a:chOff x="0" y="0"/>
              <a:chExt cx="8052550" cy="2439208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052550" cy="2439208"/>
              </a:xfrm>
              <a:custGeom>
                <a:avLst/>
                <a:gdLst/>
                <a:ahLst/>
                <a:cxnLst/>
                <a:rect r="r" b="b" t="t" l="l"/>
                <a:pathLst>
                  <a:path h="2439208" w="8052550">
                    <a:moveTo>
                      <a:pt x="39211" y="0"/>
                    </a:moveTo>
                    <a:lnTo>
                      <a:pt x="8013338" y="0"/>
                    </a:lnTo>
                    <a:cubicBezTo>
                      <a:pt x="8023737" y="0"/>
                      <a:pt x="8033711" y="4131"/>
                      <a:pt x="8041065" y="11485"/>
                    </a:cubicBezTo>
                    <a:cubicBezTo>
                      <a:pt x="8048418" y="18838"/>
                      <a:pt x="8052550" y="28812"/>
                      <a:pt x="8052550" y="39211"/>
                    </a:cubicBezTo>
                    <a:lnTo>
                      <a:pt x="8052550" y="2399996"/>
                    </a:lnTo>
                    <a:cubicBezTo>
                      <a:pt x="8052550" y="2410396"/>
                      <a:pt x="8048418" y="2420370"/>
                      <a:pt x="8041065" y="2427723"/>
                    </a:cubicBezTo>
                    <a:cubicBezTo>
                      <a:pt x="8033711" y="2435077"/>
                      <a:pt x="8023737" y="2439208"/>
                      <a:pt x="8013338" y="2439208"/>
                    </a:cubicBezTo>
                    <a:lnTo>
                      <a:pt x="39211" y="2439208"/>
                    </a:lnTo>
                    <a:cubicBezTo>
                      <a:pt x="28812" y="2439208"/>
                      <a:pt x="18838" y="2435077"/>
                      <a:pt x="11485" y="2427723"/>
                    </a:cubicBezTo>
                    <a:cubicBezTo>
                      <a:pt x="4131" y="2420370"/>
                      <a:pt x="0" y="2410396"/>
                      <a:pt x="0" y="2399996"/>
                    </a:cubicBezTo>
                    <a:lnTo>
                      <a:pt x="0" y="39211"/>
                    </a:lnTo>
                    <a:cubicBezTo>
                      <a:pt x="0" y="28812"/>
                      <a:pt x="4131" y="18838"/>
                      <a:pt x="11485" y="11485"/>
                    </a:cubicBezTo>
                    <a:cubicBezTo>
                      <a:pt x="18838" y="4131"/>
                      <a:pt x="28812" y="0"/>
                      <a:pt x="39211" y="0"/>
                    </a:cubicBezTo>
                    <a:close/>
                  </a:path>
                </a:pathLst>
              </a:custGeom>
              <a:solidFill>
                <a:srgbClr val="EF9963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8052550" cy="24868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2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280322" y="0"/>
              <a:ext cx="2856268" cy="2062474"/>
              <a:chOff x="0" y="0"/>
              <a:chExt cx="1221583" cy="882089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221583" cy="882089"/>
              </a:xfrm>
              <a:custGeom>
                <a:avLst/>
                <a:gdLst/>
                <a:ahLst/>
                <a:cxnLst/>
                <a:rect r="r" b="b" t="t" l="l"/>
                <a:pathLst>
                  <a:path h="882089" w="1221583">
                    <a:moveTo>
                      <a:pt x="85127" y="0"/>
                    </a:moveTo>
                    <a:lnTo>
                      <a:pt x="1136456" y="0"/>
                    </a:lnTo>
                    <a:cubicBezTo>
                      <a:pt x="1183470" y="0"/>
                      <a:pt x="1221583" y="38113"/>
                      <a:pt x="1221583" y="85127"/>
                    </a:cubicBezTo>
                    <a:lnTo>
                      <a:pt x="1221583" y="796962"/>
                    </a:lnTo>
                    <a:cubicBezTo>
                      <a:pt x="1221583" y="843976"/>
                      <a:pt x="1183470" y="882089"/>
                      <a:pt x="1136456" y="882089"/>
                    </a:cubicBezTo>
                    <a:lnTo>
                      <a:pt x="85127" y="882089"/>
                    </a:lnTo>
                    <a:cubicBezTo>
                      <a:pt x="38113" y="882089"/>
                      <a:pt x="0" y="843976"/>
                      <a:pt x="0" y="796962"/>
                    </a:cubicBezTo>
                    <a:lnTo>
                      <a:pt x="0" y="85127"/>
                    </a:lnTo>
                    <a:cubicBezTo>
                      <a:pt x="0" y="38113"/>
                      <a:pt x="38113" y="0"/>
                      <a:pt x="85127" y="0"/>
                    </a:cubicBezTo>
                    <a:close/>
                  </a:path>
                </a:pathLst>
              </a:custGeom>
              <a:solidFill>
                <a:srgbClr val="EF9963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38100"/>
                <a:ext cx="1221583" cy="9201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2663101" y="0"/>
              <a:ext cx="596514" cy="2062474"/>
              <a:chOff x="0" y="0"/>
              <a:chExt cx="255120" cy="882089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55120" cy="882089"/>
              </a:xfrm>
              <a:custGeom>
                <a:avLst/>
                <a:gdLst/>
                <a:ahLst/>
                <a:cxnLst/>
                <a:rect r="r" b="b" t="t" l="l"/>
                <a:pathLst>
                  <a:path h="882089" w="255120">
                    <a:moveTo>
                      <a:pt x="0" y="0"/>
                    </a:moveTo>
                    <a:lnTo>
                      <a:pt x="255120" y="0"/>
                    </a:lnTo>
                    <a:lnTo>
                      <a:pt x="255120" y="882089"/>
                    </a:lnTo>
                    <a:lnTo>
                      <a:pt x="0" y="882089"/>
                    </a:lnTo>
                    <a:close/>
                  </a:path>
                </a:pathLst>
              </a:custGeom>
              <a:solidFill>
                <a:srgbClr val="EF9963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38100"/>
                <a:ext cx="255120" cy="9201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1" id="61"/>
            <p:cNvSpPr txBox="true"/>
            <p:nvPr/>
          </p:nvSpPr>
          <p:spPr>
            <a:xfrm rot="0">
              <a:off x="371294" y="237371"/>
              <a:ext cx="6964789" cy="1572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4"/>
                </a:lnSpc>
                <a:spcBef>
                  <a:spcPct val="0"/>
                </a:spcBef>
              </a:pPr>
              <a:r>
                <a:rPr lang="en-US" b="true" sz="2224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En tant qu’étudiant je veux modifier mes tâches personnelles pour les adapter à mon travail à faire </a:t>
              </a:r>
            </a:p>
          </p:txBody>
        </p:sp>
        <p:sp>
          <p:nvSpPr>
            <p:cNvPr name="Freeform 62" id="62"/>
            <p:cNvSpPr/>
            <p:nvPr/>
          </p:nvSpPr>
          <p:spPr>
            <a:xfrm flipH="false" flipV="false" rot="0">
              <a:off x="0" y="4040862"/>
              <a:ext cx="7614994" cy="1080116"/>
            </a:xfrm>
            <a:custGeom>
              <a:avLst/>
              <a:gdLst/>
              <a:ahLst/>
              <a:cxnLst/>
              <a:rect r="r" b="b" t="t" l="l"/>
              <a:pathLst>
                <a:path h="1080116" w="7614994">
                  <a:moveTo>
                    <a:pt x="0" y="0"/>
                  </a:moveTo>
                  <a:lnTo>
                    <a:pt x="7614994" y="0"/>
                  </a:lnTo>
                  <a:lnTo>
                    <a:pt x="7614994" y="1080116"/>
                  </a:lnTo>
                  <a:lnTo>
                    <a:pt x="0" y="1080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0" t="-11248" r="0" b="-11248"/>
              </a:stretch>
            </a:blipFill>
          </p:spPr>
        </p:sp>
        <p:grpSp>
          <p:nvGrpSpPr>
            <p:cNvPr name="Group 63" id="63"/>
            <p:cNvGrpSpPr/>
            <p:nvPr/>
          </p:nvGrpSpPr>
          <p:grpSpPr>
            <a:xfrm rot="0">
              <a:off x="257482" y="2613288"/>
              <a:ext cx="7100031" cy="2062474"/>
              <a:chOff x="0" y="0"/>
              <a:chExt cx="8396930" cy="2439208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396930" cy="2439208"/>
              </a:xfrm>
              <a:custGeom>
                <a:avLst/>
                <a:gdLst/>
                <a:ahLst/>
                <a:cxnLst/>
                <a:rect r="r" b="b" t="t" l="l"/>
                <a:pathLst>
                  <a:path h="2439208" w="8396930">
                    <a:moveTo>
                      <a:pt x="37603" y="0"/>
                    </a:moveTo>
                    <a:lnTo>
                      <a:pt x="8359327" y="0"/>
                    </a:lnTo>
                    <a:cubicBezTo>
                      <a:pt x="8380095" y="0"/>
                      <a:pt x="8396930" y="16836"/>
                      <a:pt x="8396930" y="37603"/>
                    </a:cubicBezTo>
                    <a:lnTo>
                      <a:pt x="8396930" y="2401605"/>
                    </a:lnTo>
                    <a:cubicBezTo>
                      <a:pt x="8396930" y="2411578"/>
                      <a:pt x="8392968" y="2421142"/>
                      <a:pt x="8385916" y="2428194"/>
                    </a:cubicBezTo>
                    <a:cubicBezTo>
                      <a:pt x="8378865" y="2435246"/>
                      <a:pt x="8369300" y="2439208"/>
                      <a:pt x="8359327" y="2439208"/>
                    </a:cubicBezTo>
                    <a:lnTo>
                      <a:pt x="37603" y="2439208"/>
                    </a:lnTo>
                    <a:cubicBezTo>
                      <a:pt x="27630" y="2439208"/>
                      <a:pt x="18066" y="2435246"/>
                      <a:pt x="11014" y="2428194"/>
                    </a:cubicBezTo>
                    <a:cubicBezTo>
                      <a:pt x="3962" y="2421142"/>
                      <a:pt x="0" y="2411578"/>
                      <a:pt x="0" y="2401605"/>
                    </a:cubicBezTo>
                    <a:lnTo>
                      <a:pt x="0" y="37603"/>
                    </a:lnTo>
                    <a:cubicBezTo>
                      <a:pt x="0" y="27630"/>
                      <a:pt x="3962" y="18066"/>
                      <a:pt x="11014" y="11014"/>
                    </a:cubicBezTo>
                    <a:cubicBezTo>
                      <a:pt x="18066" y="3962"/>
                      <a:pt x="27630" y="0"/>
                      <a:pt x="37603" y="0"/>
                    </a:cubicBezTo>
                    <a:close/>
                  </a:path>
                </a:pathLst>
              </a:custGeom>
              <a:solidFill>
                <a:srgbClr val="EF9963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47625"/>
                <a:ext cx="8396930" cy="24868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2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257482" y="2613288"/>
              <a:ext cx="2978421" cy="2062474"/>
              <a:chOff x="0" y="0"/>
              <a:chExt cx="1273826" cy="882089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1273826" cy="882089"/>
              </a:xfrm>
              <a:custGeom>
                <a:avLst/>
                <a:gdLst/>
                <a:ahLst/>
                <a:cxnLst/>
                <a:rect r="r" b="b" t="t" l="l"/>
                <a:pathLst>
                  <a:path h="882089" w="1273826">
                    <a:moveTo>
                      <a:pt x="81636" y="0"/>
                    </a:moveTo>
                    <a:lnTo>
                      <a:pt x="1192190" y="0"/>
                    </a:lnTo>
                    <a:cubicBezTo>
                      <a:pt x="1237276" y="0"/>
                      <a:pt x="1273826" y="36550"/>
                      <a:pt x="1273826" y="81636"/>
                    </a:cubicBezTo>
                    <a:lnTo>
                      <a:pt x="1273826" y="800453"/>
                    </a:lnTo>
                    <a:cubicBezTo>
                      <a:pt x="1273826" y="845539"/>
                      <a:pt x="1237276" y="882089"/>
                      <a:pt x="1192190" y="882089"/>
                    </a:cubicBezTo>
                    <a:lnTo>
                      <a:pt x="81636" y="882089"/>
                    </a:lnTo>
                    <a:cubicBezTo>
                      <a:pt x="36550" y="882089"/>
                      <a:pt x="0" y="845539"/>
                      <a:pt x="0" y="800453"/>
                    </a:cubicBezTo>
                    <a:lnTo>
                      <a:pt x="0" y="81636"/>
                    </a:lnTo>
                    <a:cubicBezTo>
                      <a:pt x="0" y="36550"/>
                      <a:pt x="36550" y="0"/>
                      <a:pt x="81636" y="0"/>
                    </a:cubicBezTo>
                    <a:close/>
                  </a:path>
                </a:pathLst>
              </a:custGeom>
              <a:solidFill>
                <a:srgbClr val="EF9963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38100"/>
                <a:ext cx="1273826" cy="9201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2742164" y="2613288"/>
              <a:ext cx="622025" cy="2062474"/>
              <a:chOff x="0" y="0"/>
              <a:chExt cx="266031" cy="882089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266031" cy="882089"/>
              </a:xfrm>
              <a:custGeom>
                <a:avLst/>
                <a:gdLst/>
                <a:ahLst/>
                <a:cxnLst/>
                <a:rect r="r" b="b" t="t" l="l"/>
                <a:pathLst>
                  <a:path h="882089" w="266031">
                    <a:moveTo>
                      <a:pt x="0" y="0"/>
                    </a:moveTo>
                    <a:lnTo>
                      <a:pt x="266031" y="0"/>
                    </a:lnTo>
                    <a:lnTo>
                      <a:pt x="266031" y="882089"/>
                    </a:lnTo>
                    <a:lnTo>
                      <a:pt x="0" y="882089"/>
                    </a:lnTo>
                    <a:close/>
                  </a:path>
                </a:pathLst>
              </a:custGeom>
              <a:solidFill>
                <a:srgbClr val="EF9963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38100"/>
                <a:ext cx="266031" cy="9201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2" id="72"/>
            <p:cNvSpPr txBox="true"/>
            <p:nvPr/>
          </p:nvSpPr>
          <p:spPr>
            <a:xfrm rot="0">
              <a:off x="371294" y="2808135"/>
              <a:ext cx="6964789" cy="1572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4"/>
                </a:lnSpc>
                <a:spcBef>
                  <a:spcPct val="0"/>
                </a:spcBef>
              </a:pPr>
              <a:r>
                <a:rPr lang="en-US" b="true" sz="2224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En tant qu’étudiant je veux supprimer mes tâches personnelles pour alléger ma liste de travail</a:t>
              </a:r>
            </a:p>
          </p:txBody>
        </p:sp>
        <p:sp>
          <p:nvSpPr>
            <p:cNvPr name="Freeform 73" id="73"/>
            <p:cNvSpPr/>
            <p:nvPr/>
          </p:nvSpPr>
          <p:spPr>
            <a:xfrm flipH="false" flipV="false" rot="4981903">
              <a:off x="7656805" y="918047"/>
              <a:ext cx="687799" cy="2055922"/>
            </a:xfrm>
            <a:custGeom>
              <a:avLst/>
              <a:gdLst/>
              <a:ahLst/>
              <a:cxnLst/>
              <a:rect r="r" b="b" t="t" l="l"/>
              <a:pathLst>
                <a:path h="2055922" w="687799">
                  <a:moveTo>
                    <a:pt x="0" y="0"/>
                  </a:moveTo>
                  <a:lnTo>
                    <a:pt x="687799" y="0"/>
                  </a:lnTo>
                  <a:lnTo>
                    <a:pt x="687799" y="2055923"/>
                  </a:lnTo>
                  <a:lnTo>
                    <a:pt x="0" y="2055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4" id="74"/>
          <p:cNvSpPr/>
          <p:nvPr/>
        </p:nvSpPr>
        <p:spPr>
          <a:xfrm flipH="false" flipV="false" rot="0">
            <a:off x="15937886" y="5123404"/>
            <a:ext cx="1708819" cy="1112868"/>
          </a:xfrm>
          <a:custGeom>
            <a:avLst/>
            <a:gdLst/>
            <a:ahLst/>
            <a:cxnLst/>
            <a:rect r="r" b="b" t="t" l="l"/>
            <a:pathLst>
              <a:path h="1112868" w="1708819">
                <a:moveTo>
                  <a:pt x="0" y="0"/>
                </a:moveTo>
                <a:lnTo>
                  <a:pt x="1708819" y="0"/>
                </a:lnTo>
                <a:lnTo>
                  <a:pt x="1708819" y="1112869"/>
                </a:lnTo>
                <a:lnTo>
                  <a:pt x="0" y="11128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487418" y="9885510"/>
            <a:ext cx="15771865" cy="190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69103" y="3400563"/>
            <a:ext cx="2041270" cy="1379544"/>
            <a:chOff x="0" y="0"/>
            <a:chExt cx="537619" cy="3633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619" cy="363337"/>
            </a:xfrm>
            <a:custGeom>
              <a:avLst/>
              <a:gdLst/>
              <a:ahLst/>
              <a:cxnLst/>
              <a:rect r="r" b="b" t="t" l="l"/>
              <a:pathLst>
                <a:path h="363337" w="537619">
                  <a:moveTo>
                    <a:pt x="75854" y="0"/>
                  </a:moveTo>
                  <a:lnTo>
                    <a:pt x="461765" y="0"/>
                  </a:lnTo>
                  <a:cubicBezTo>
                    <a:pt x="503658" y="0"/>
                    <a:pt x="537619" y="33961"/>
                    <a:pt x="537619" y="75854"/>
                  </a:cubicBezTo>
                  <a:lnTo>
                    <a:pt x="537619" y="287483"/>
                  </a:lnTo>
                  <a:cubicBezTo>
                    <a:pt x="537619" y="329376"/>
                    <a:pt x="503658" y="363337"/>
                    <a:pt x="461765" y="363337"/>
                  </a:cubicBezTo>
                  <a:lnTo>
                    <a:pt x="75854" y="363337"/>
                  </a:lnTo>
                  <a:cubicBezTo>
                    <a:pt x="33961" y="363337"/>
                    <a:pt x="0" y="329376"/>
                    <a:pt x="0" y="287483"/>
                  </a:cubicBezTo>
                  <a:lnTo>
                    <a:pt x="0" y="75854"/>
                  </a:lnTo>
                  <a:cubicBezTo>
                    <a:pt x="0" y="33961"/>
                    <a:pt x="33961" y="0"/>
                    <a:pt x="75854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537619" cy="449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Division des tâches </a:t>
              </a:r>
            </a:p>
            <a:p>
              <a:pPr algn="ctr">
                <a:lnSpc>
                  <a:spcPts val="303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01718" y="3365694"/>
            <a:ext cx="147801" cy="5806462"/>
          </a:xfrm>
          <a:custGeom>
            <a:avLst/>
            <a:gdLst/>
            <a:ahLst/>
            <a:cxnLst/>
            <a:rect r="r" b="b" t="t" l="l"/>
            <a:pathLst>
              <a:path h="5806462" w="147801">
                <a:moveTo>
                  <a:pt x="0" y="0"/>
                </a:moveTo>
                <a:lnTo>
                  <a:pt x="147801" y="0"/>
                </a:lnTo>
                <a:lnTo>
                  <a:pt x="147801" y="5806462"/>
                </a:lnTo>
                <a:lnTo>
                  <a:pt x="0" y="5806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23866" y="3365694"/>
            <a:ext cx="147801" cy="5806462"/>
          </a:xfrm>
          <a:custGeom>
            <a:avLst/>
            <a:gdLst/>
            <a:ahLst/>
            <a:cxnLst/>
            <a:rect r="r" b="b" t="t" l="l"/>
            <a:pathLst>
              <a:path h="5806462" w="147801">
                <a:moveTo>
                  <a:pt x="0" y="0"/>
                </a:moveTo>
                <a:lnTo>
                  <a:pt x="147801" y="0"/>
                </a:lnTo>
                <a:lnTo>
                  <a:pt x="147801" y="5806462"/>
                </a:lnTo>
                <a:lnTo>
                  <a:pt x="0" y="5806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69103" y="5041968"/>
            <a:ext cx="2041270" cy="1379544"/>
            <a:chOff x="0" y="0"/>
            <a:chExt cx="537619" cy="3633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7619" cy="363337"/>
            </a:xfrm>
            <a:custGeom>
              <a:avLst/>
              <a:gdLst/>
              <a:ahLst/>
              <a:cxnLst/>
              <a:rect r="r" b="b" t="t" l="l"/>
              <a:pathLst>
                <a:path h="363337" w="537619">
                  <a:moveTo>
                    <a:pt x="75854" y="0"/>
                  </a:moveTo>
                  <a:lnTo>
                    <a:pt x="461765" y="0"/>
                  </a:lnTo>
                  <a:cubicBezTo>
                    <a:pt x="503658" y="0"/>
                    <a:pt x="537619" y="33961"/>
                    <a:pt x="537619" y="75854"/>
                  </a:cubicBezTo>
                  <a:lnTo>
                    <a:pt x="537619" y="287483"/>
                  </a:lnTo>
                  <a:cubicBezTo>
                    <a:pt x="537619" y="329376"/>
                    <a:pt x="503658" y="363337"/>
                    <a:pt x="461765" y="363337"/>
                  </a:cubicBezTo>
                  <a:lnTo>
                    <a:pt x="75854" y="363337"/>
                  </a:lnTo>
                  <a:cubicBezTo>
                    <a:pt x="33961" y="363337"/>
                    <a:pt x="0" y="329376"/>
                    <a:pt x="0" y="287483"/>
                  </a:cubicBezTo>
                  <a:lnTo>
                    <a:pt x="0" y="75854"/>
                  </a:lnTo>
                  <a:cubicBezTo>
                    <a:pt x="0" y="33961"/>
                    <a:pt x="33961" y="0"/>
                    <a:pt x="75854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537619" cy="449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Respect des délais</a:t>
              </a:r>
            </a:p>
            <a:p>
              <a:pPr algn="ctr">
                <a:lnSpc>
                  <a:spcPts val="303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9103" y="6945387"/>
            <a:ext cx="2041270" cy="870819"/>
            <a:chOff x="0" y="0"/>
            <a:chExt cx="537619" cy="2293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7619" cy="229352"/>
            </a:xfrm>
            <a:custGeom>
              <a:avLst/>
              <a:gdLst/>
              <a:ahLst/>
              <a:cxnLst/>
              <a:rect r="r" b="b" t="t" l="l"/>
              <a:pathLst>
                <a:path h="229352" w="537619">
                  <a:moveTo>
                    <a:pt x="75854" y="0"/>
                  </a:moveTo>
                  <a:lnTo>
                    <a:pt x="461765" y="0"/>
                  </a:lnTo>
                  <a:cubicBezTo>
                    <a:pt x="503658" y="0"/>
                    <a:pt x="537619" y="33961"/>
                    <a:pt x="537619" y="75854"/>
                  </a:cubicBezTo>
                  <a:lnTo>
                    <a:pt x="537619" y="153498"/>
                  </a:lnTo>
                  <a:cubicBezTo>
                    <a:pt x="537619" y="195391"/>
                    <a:pt x="503658" y="229352"/>
                    <a:pt x="461765" y="229352"/>
                  </a:cubicBezTo>
                  <a:lnTo>
                    <a:pt x="75854" y="229352"/>
                  </a:lnTo>
                  <a:cubicBezTo>
                    <a:pt x="33961" y="229352"/>
                    <a:pt x="0" y="195391"/>
                    <a:pt x="0" y="153498"/>
                  </a:cubicBezTo>
                  <a:lnTo>
                    <a:pt x="0" y="75854"/>
                  </a:lnTo>
                  <a:cubicBezTo>
                    <a:pt x="0" y="33961"/>
                    <a:pt x="33961" y="0"/>
                    <a:pt x="75854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537619" cy="315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Trello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887669" y="3365694"/>
            <a:ext cx="2060711" cy="998544"/>
            <a:chOff x="0" y="0"/>
            <a:chExt cx="542739" cy="2629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2739" cy="262991"/>
            </a:xfrm>
            <a:custGeom>
              <a:avLst/>
              <a:gdLst/>
              <a:ahLst/>
              <a:cxnLst/>
              <a:rect r="r" b="b" t="t" l="l"/>
              <a:pathLst>
                <a:path h="262991" w="542739">
                  <a:moveTo>
                    <a:pt x="75138" y="0"/>
                  </a:moveTo>
                  <a:lnTo>
                    <a:pt x="467600" y="0"/>
                  </a:lnTo>
                  <a:cubicBezTo>
                    <a:pt x="509098" y="0"/>
                    <a:pt x="542739" y="33641"/>
                    <a:pt x="542739" y="75138"/>
                  </a:cubicBezTo>
                  <a:lnTo>
                    <a:pt x="542739" y="187853"/>
                  </a:lnTo>
                  <a:cubicBezTo>
                    <a:pt x="542739" y="229350"/>
                    <a:pt x="509098" y="262991"/>
                    <a:pt x="467600" y="262991"/>
                  </a:cubicBezTo>
                  <a:lnTo>
                    <a:pt x="75138" y="262991"/>
                  </a:lnTo>
                  <a:cubicBezTo>
                    <a:pt x="33641" y="262991"/>
                    <a:pt x="0" y="229350"/>
                    <a:pt x="0" y="187853"/>
                  </a:cubicBezTo>
                  <a:lnTo>
                    <a:pt x="0" y="75138"/>
                  </a:lnTo>
                  <a:cubicBezTo>
                    <a:pt x="0" y="33641"/>
                    <a:pt x="33641" y="0"/>
                    <a:pt x="75138" y="0"/>
                  </a:cubicBezTo>
                  <a:close/>
                </a:path>
              </a:pathLst>
            </a:custGeom>
            <a:solidFill>
              <a:srgbClr val="9DCD5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542739" cy="34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Qualité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233509" y="3400563"/>
            <a:ext cx="2702065" cy="998544"/>
            <a:chOff x="0" y="0"/>
            <a:chExt cx="711655" cy="2629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11655" cy="262991"/>
            </a:xfrm>
            <a:custGeom>
              <a:avLst/>
              <a:gdLst/>
              <a:ahLst/>
              <a:cxnLst/>
              <a:rect r="r" b="b" t="t" l="l"/>
              <a:pathLst>
                <a:path h="262991" w="711655">
                  <a:moveTo>
                    <a:pt x="57304" y="0"/>
                  </a:moveTo>
                  <a:lnTo>
                    <a:pt x="654351" y="0"/>
                  </a:lnTo>
                  <a:cubicBezTo>
                    <a:pt x="669549" y="0"/>
                    <a:pt x="684124" y="6037"/>
                    <a:pt x="694871" y="16784"/>
                  </a:cubicBezTo>
                  <a:cubicBezTo>
                    <a:pt x="705618" y="27530"/>
                    <a:pt x="711655" y="42106"/>
                    <a:pt x="711655" y="57304"/>
                  </a:cubicBezTo>
                  <a:lnTo>
                    <a:pt x="711655" y="205687"/>
                  </a:lnTo>
                  <a:cubicBezTo>
                    <a:pt x="711655" y="220885"/>
                    <a:pt x="705618" y="235461"/>
                    <a:pt x="694871" y="246207"/>
                  </a:cubicBezTo>
                  <a:cubicBezTo>
                    <a:pt x="684124" y="256954"/>
                    <a:pt x="669549" y="262991"/>
                    <a:pt x="654351" y="262991"/>
                  </a:cubicBezTo>
                  <a:lnTo>
                    <a:pt x="57304" y="262991"/>
                  </a:lnTo>
                  <a:cubicBezTo>
                    <a:pt x="42106" y="262991"/>
                    <a:pt x="27530" y="256954"/>
                    <a:pt x="16784" y="246207"/>
                  </a:cubicBezTo>
                  <a:cubicBezTo>
                    <a:pt x="6037" y="235461"/>
                    <a:pt x="0" y="220885"/>
                    <a:pt x="0" y="205687"/>
                  </a:cubicBezTo>
                  <a:lnTo>
                    <a:pt x="0" y="57304"/>
                  </a:lnTo>
                  <a:cubicBezTo>
                    <a:pt x="0" y="42106"/>
                    <a:pt x="6037" y="27530"/>
                    <a:pt x="16784" y="16784"/>
                  </a:cubicBezTo>
                  <a:cubicBezTo>
                    <a:pt x="27530" y="6037"/>
                    <a:pt x="42106" y="0"/>
                    <a:pt x="57304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711655" cy="34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La qualité du code</a:t>
              </a:r>
            </a:p>
            <a:p>
              <a:pPr algn="ctr">
                <a:lnSpc>
                  <a:spcPts val="3035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145124" y="3365694"/>
            <a:ext cx="2170648" cy="998544"/>
            <a:chOff x="0" y="0"/>
            <a:chExt cx="571693" cy="26299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71693" cy="262991"/>
            </a:xfrm>
            <a:custGeom>
              <a:avLst/>
              <a:gdLst/>
              <a:ahLst/>
              <a:cxnLst/>
              <a:rect r="r" b="b" t="t" l="l"/>
              <a:pathLst>
                <a:path h="262991" w="571693">
                  <a:moveTo>
                    <a:pt x="71333" y="0"/>
                  </a:moveTo>
                  <a:lnTo>
                    <a:pt x="500361" y="0"/>
                  </a:lnTo>
                  <a:cubicBezTo>
                    <a:pt x="539757" y="0"/>
                    <a:pt x="571693" y="31937"/>
                    <a:pt x="571693" y="71333"/>
                  </a:cubicBezTo>
                  <a:lnTo>
                    <a:pt x="571693" y="191658"/>
                  </a:lnTo>
                  <a:cubicBezTo>
                    <a:pt x="571693" y="231054"/>
                    <a:pt x="539757" y="262991"/>
                    <a:pt x="500361" y="262991"/>
                  </a:cubicBezTo>
                  <a:lnTo>
                    <a:pt x="71333" y="262991"/>
                  </a:lnTo>
                  <a:cubicBezTo>
                    <a:pt x="31937" y="262991"/>
                    <a:pt x="0" y="231054"/>
                    <a:pt x="0" y="191658"/>
                  </a:cubicBezTo>
                  <a:lnTo>
                    <a:pt x="0" y="71333"/>
                  </a:lnTo>
                  <a:cubicBezTo>
                    <a:pt x="0" y="31937"/>
                    <a:pt x="31937" y="0"/>
                    <a:pt x="71333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571693" cy="34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Ergonomie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662068" y="4833045"/>
            <a:ext cx="2572624" cy="963320"/>
            <a:chOff x="0" y="0"/>
            <a:chExt cx="677564" cy="25371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77564" cy="253714"/>
            </a:xfrm>
            <a:custGeom>
              <a:avLst/>
              <a:gdLst/>
              <a:ahLst/>
              <a:cxnLst/>
              <a:rect r="r" b="b" t="t" l="l"/>
              <a:pathLst>
                <a:path h="253714" w="677564">
                  <a:moveTo>
                    <a:pt x="60187" y="0"/>
                  </a:moveTo>
                  <a:lnTo>
                    <a:pt x="617377" y="0"/>
                  </a:lnTo>
                  <a:cubicBezTo>
                    <a:pt x="633339" y="0"/>
                    <a:pt x="648648" y="6341"/>
                    <a:pt x="659935" y="17628"/>
                  </a:cubicBezTo>
                  <a:cubicBezTo>
                    <a:pt x="671222" y="28916"/>
                    <a:pt x="677564" y="44224"/>
                    <a:pt x="677564" y="60187"/>
                  </a:cubicBezTo>
                  <a:lnTo>
                    <a:pt x="677564" y="193527"/>
                  </a:lnTo>
                  <a:cubicBezTo>
                    <a:pt x="677564" y="209490"/>
                    <a:pt x="671222" y="224798"/>
                    <a:pt x="659935" y="236086"/>
                  </a:cubicBezTo>
                  <a:cubicBezTo>
                    <a:pt x="648648" y="247373"/>
                    <a:pt x="633339" y="253714"/>
                    <a:pt x="617377" y="253714"/>
                  </a:cubicBezTo>
                  <a:lnTo>
                    <a:pt x="60187" y="253714"/>
                  </a:lnTo>
                  <a:cubicBezTo>
                    <a:pt x="44224" y="253714"/>
                    <a:pt x="28916" y="247373"/>
                    <a:pt x="17628" y="236086"/>
                  </a:cubicBezTo>
                  <a:cubicBezTo>
                    <a:pt x="6341" y="224798"/>
                    <a:pt x="0" y="209490"/>
                    <a:pt x="0" y="193527"/>
                  </a:cubicBezTo>
                  <a:lnTo>
                    <a:pt x="0" y="60187"/>
                  </a:lnTo>
                  <a:cubicBezTo>
                    <a:pt x="0" y="44224"/>
                    <a:pt x="6341" y="28916"/>
                    <a:pt x="17628" y="17628"/>
                  </a:cubicBezTo>
                  <a:cubicBezTo>
                    <a:pt x="28916" y="6341"/>
                    <a:pt x="44224" y="0"/>
                    <a:pt x="60187" y="0"/>
                  </a:cubicBezTo>
                  <a:close/>
                </a:path>
              </a:pathLst>
            </a:custGeom>
            <a:solidFill>
              <a:srgbClr val="9DCD5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677564" cy="339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Communicattion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950345" y="4922983"/>
            <a:ext cx="2280103" cy="937248"/>
            <a:chOff x="0" y="0"/>
            <a:chExt cx="600521" cy="2468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00521" cy="246847"/>
            </a:xfrm>
            <a:custGeom>
              <a:avLst/>
              <a:gdLst/>
              <a:ahLst/>
              <a:cxnLst/>
              <a:rect r="r" b="b" t="t" l="l"/>
              <a:pathLst>
                <a:path h="246847" w="600521">
                  <a:moveTo>
                    <a:pt x="67909" y="0"/>
                  </a:moveTo>
                  <a:lnTo>
                    <a:pt x="532612" y="0"/>
                  </a:lnTo>
                  <a:cubicBezTo>
                    <a:pt x="570117" y="0"/>
                    <a:pt x="600521" y="30404"/>
                    <a:pt x="600521" y="67909"/>
                  </a:cubicBezTo>
                  <a:lnTo>
                    <a:pt x="600521" y="178939"/>
                  </a:lnTo>
                  <a:cubicBezTo>
                    <a:pt x="600521" y="216443"/>
                    <a:pt x="570117" y="246847"/>
                    <a:pt x="532612" y="246847"/>
                  </a:cubicBezTo>
                  <a:lnTo>
                    <a:pt x="67909" y="246847"/>
                  </a:lnTo>
                  <a:cubicBezTo>
                    <a:pt x="30404" y="246847"/>
                    <a:pt x="0" y="216443"/>
                    <a:pt x="0" y="178939"/>
                  </a:cubicBezTo>
                  <a:lnTo>
                    <a:pt x="0" y="67909"/>
                  </a:lnTo>
                  <a:cubicBezTo>
                    <a:pt x="0" y="30404"/>
                    <a:pt x="30404" y="0"/>
                    <a:pt x="67909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600521" cy="332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Daily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747867" y="3484801"/>
            <a:ext cx="2280103" cy="760330"/>
            <a:chOff x="0" y="0"/>
            <a:chExt cx="600521" cy="20025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00521" cy="200252"/>
            </a:xfrm>
            <a:custGeom>
              <a:avLst/>
              <a:gdLst/>
              <a:ahLst/>
              <a:cxnLst/>
              <a:rect r="r" b="b" t="t" l="l"/>
              <a:pathLst>
                <a:path h="200252" w="600521">
                  <a:moveTo>
                    <a:pt x="67909" y="0"/>
                  </a:moveTo>
                  <a:lnTo>
                    <a:pt x="532612" y="0"/>
                  </a:lnTo>
                  <a:cubicBezTo>
                    <a:pt x="570117" y="0"/>
                    <a:pt x="600521" y="30404"/>
                    <a:pt x="600521" y="67909"/>
                  </a:cubicBezTo>
                  <a:lnTo>
                    <a:pt x="600521" y="132343"/>
                  </a:lnTo>
                  <a:cubicBezTo>
                    <a:pt x="600521" y="169848"/>
                    <a:pt x="570117" y="200252"/>
                    <a:pt x="532612" y="200252"/>
                  </a:cubicBezTo>
                  <a:lnTo>
                    <a:pt x="67909" y="200252"/>
                  </a:lnTo>
                  <a:cubicBezTo>
                    <a:pt x="30404" y="200252"/>
                    <a:pt x="0" y="169848"/>
                    <a:pt x="0" y="132343"/>
                  </a:cubicBezTo>
                  <a:lnTo>
                    <a:pt x="0" y="67909"/>
                  </a:lnTo>
                  <a:cubicBezTo>
                    <a:pt x="0" y="30404"/>
                    <a:pt x="30404" y="0"/>
                    <a:pt x="67909" y="0"/>
                  </a:cubicBezTo>
                  <a:close/>
                </a:path>
              </a:pathLst>
            </a:custGeom>
            <a:solidFill>
              <a:srgbClr val="9DCD5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600521" cy="285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Qualité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747867" y="7045423"/>
            <a:ext cx="2280103" cy="874088"/>
            <a:chOff x="0" y="0"/>
            <a:chExt cx="600521" cy="23021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00521" cy="230212"/>
            </a:xfrm>
            <a:custGeom>
              <a:avLst/>
              <a:gdLst/>
              <a:ahLst/>
              <a:cxnLst/>
              <a:rect r="r" b="b" t="t" l="l"/>
              <a:pathLst>
                <a:path h="230212" w="600521">
                  <a:moveTo>
                    <a:pt x="67909" y="0"/>
                  </a:moveTo>
                  <a:lnTo>
                    <a:pt x="532612" y="0"/>
                  </a:lnTo>
                  <a:cubicBezTo>
                    <a:pt x="570117" y="0"/>
                    <a:pt x="600521" y="30404"/>
                    <a:pt x="600521" y="67909"/>
                  </a:cubicBezTo>
                  <a:lnTo>
                    <a:pt x="600521" y="162304"/>
                  </a:lnTo>
                  <a:cubicBezTo>
                    <a:pt x="600521" y="199809"/>
                    <a:pt x="570117" y="230212"/>
                    <a:pt x="532612" y="230212"/>
                  </a:cubicBezTo>
                  <a:lnTo>
                    <a:pt x="67909" y="230212"/>
                  </a:lnTo>
                  <a:cubicBezTo>
                    <a:pt x="30404" y="230212"/>
                    <a:pt x="0" y="199809"/>
                    <a:pt x="0" y="162304"/>
                  </a:cubicBezTo>
                  <a:lnTo>
                    <a:pt x="0" y="67909"/>
                  </a:lnTo>
                  <a:cubicBezTo>
                    <a:pt x="0" y="30404"/>
                    <a:pt x="30404" y="0"/>
                    <a:pt x="67909" y="0"/>
                  </a:cubicBezTo>
                  <a:close/>
                </a:path>
              </a:pathLst>
            </a:custGeom>
            <a:solidFill>
              <a:srgbClr val="9DCD5A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600521" cy="315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Communication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108335" y="3365694"/>
            <a:ext cx="3943058" cy="2791629"/>
            <a:chOff x="0" y="0"/>
            <a:chExt cx="1312123" cy="92896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12123" cy="928964"/>
            </a:xfrm>
            <a:custGeom>
              <a:avLst/>
              <a:gdLst/>
              <a:ahLst/>
              <a:cxnLst/>
              <a:rect r="r" b="b" t="t" l="l"/>
              <a:pathLst>
                <a:path h="928964" w="1312123">
                  <a:moveTo>
                    <a:pt x="86391" y="0"/>
                  </a:moveTo>
                  <a:lnTo>
                    <a:pt x="1225732" y="0"/>
                  </a:lnTo>
                  <a:cubicBezTo>
                    <a:pt x="1273444" y="0"/>
                    <a:pt x="1312123" y="38679"/>
                    <a:pt x="1312123" y="86391"/>
                  </a:cubicBezTo>
                  <a:lnTo>
                    <a:pt x="1312123" y="842573"/>
                  </a:lnTo>
                  <a:cubicBezTo>
                    <a:pt x="1312123" y="890286"/>
                    <a:pt x="1273444" y="928964"/>
                    <a:pt x="1225732" y="928964"/>
                  </a:cubicBezTo>
                  <a:lnTo>
                    <a:pt x="86391" y="928964"/>
                  </a:lnTo>
                  <a:cubicBezTo>
                    <a:pt x="38679" y="928964"/>
                    <a:pt x="0" y="890286"/>
                    <a:pt x="0" y="842573"/>
                  </a:cubicBezTo>
                  <a:lnTo>
                    <a:pt x="0" y="86391"/>
                  </a:lnTo>
                  <a:cubicBezTo>
                    <a:pt x="0" y="38679"/>
                    <a:pt x="38679" y="0"/>
                    <a:pt x="863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CC0DF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312123" cy="967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4108335" y="6852647"/>
            <a:ext cx="3943058" cy="2319509"/>
            <a:chOff x="0" y="0"/>
            <a:chExt cx="1312123" cy="77185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12123" cy="771858"/>
            </a:xfrm>
            <a:custGeom>
              <a:avLst/>
              <a:gdLst/>
              <a:ahLst/>
              <a:cxnLst/>
              <a:rect r="r" b="b" t="t" l="l"/>
              <a:pathLst>
                <a:path h="771858" w="1312123">
                  <a:moveTo>
                    <a:pt x="86391" y="0"/>
                  </a:moveTo>
                  <a:lnTo>
                    <a:pt x="1225732" y="0"/>
                  </a:lnTo>
                  <a:cubicBezTo>
                    <a:pt x="1273444" y="0"/>
                    <a:pt x="1312123" y="38679"/>
                    <a:pt x="1312123" y="86391"/>
                  </a:cubicBezTo>
                  <a:lnTo>
                    <a:pt x="1312123" y="685467"/>
                  </a:lnTo>
                  <a:cubicBezTo>
                    <a:pt x="1312123" y="708379"/>
                    <a:pt x="1303021" y="730353"/>
                    <a:pt x="1286820" y="746555"/>
                  </a:cubicBezTo>
                  <a:cubicBezTo>
                    <a:pt x="1270618" y="762756"/>
                    <a:pt x="1248644" y="771858"/>
                    <a:pt x="1225732" y="771858"/>
                  </a:cubicBezTo>
                  <a:lnTo>
                    <a:pt x="86391" y="771858"/>
                  </a:lnTo>
                  <a:cubicBezTo>
                    <a:pt x="38679" y="771858"/>
                    <a:pt x="0" y="733179"/>
                    <a:pt x="0" y="685467"/>
                  </a:cubicBezTo>
                  <a:lnTo>
                    <a:pt x="0" y="86391"/>
                  </a:lnTo>
                  <a:cubicBezTo>
                    <a:pt x="0" y="38679"/>
                    <a:pt x="38679" y="0"/>
                    <a:pt x="863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CC0DF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312123" cy="809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90634" y="2291055"/>
            <a:ext cx="630032" cy="630032"/>
          </a:xfrm>
          <a:custGeom>
            <a:avLst/>
            <a:gdLst/>
            <a:ahLst/>
            <a:cxnLst/>
            <a:rect r="r" b="b" t="t" l="l"/>
            <a:pathLst>
              <a:path h="630032" w="630032">
                <a:moveTo>
                  <a:pt x="0" y="0"/>
                </a:moveTo>
                <a:lnTo>
                  <a:pt x="630032" y="0"/>
                </a:lnTo>
                <a:lnTo>
                  <a:pt x="630032" y="630032"/>
                </a:lnTo>
                <a:lnTo>
                  <a:pt x="0" y="630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5401680" y="2099615"/>
            <a:ext cx="727055" cy="824495"/>
          </a:xfrm>
          <a:custGeom>
            <a:avLst/>
            <a:gdLst/>
            <a:ahLst/>
            <a:cxnLst/>
            <a:rect r="r" b="b" t="t" l="l"/>
            <a:pathLst>
              <a:path h="824495" w="727055">
                <a:moveTo>
                  <a:pt x="0" y="0"/>
                </a:moveTo>
                <a:lnTo>
                  <a:pt x="727054" y="0"/>
                </a:lnTo>
                <a:lnTo>
                  <a:pt x="727054" y="824495"/>
                </a:lnTo>
                <a:lnTo>
                  <a:pt x="0" y="824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2742213" y="2099615"/>
            <a:ext cx="756204" cy="775955"/>
          </a:xfrm>
          <a:custGeom>
            <a:avLst/>
            <a:gdLst/>
            <a:ahLst/>
            <a:cxnLst/>
            <a:rect r="r" b="b" t="t" l="l"/>
            <a:pathLst>
              <a:path h="775955" w="756204">
                <a:moveTo>
                  <a:pt x="0" y="0"/>
                </a:moveTo>
                <a:lnTo>
                  <a:pt x="756203" y="0"/>
                </a:lnTo>
                <a:lnTo>
                  <a:pt x="756203" y="775956"/>
                </a:lnTo>
                <a:lnTo>
                  <a:pt x="0" y="775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289978" y="156092"/>
            <a:ext cx="9256092" cy="7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48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4.8.Rétrospective du sprint 1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19221" y="9528077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17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54016" y="1009650"/>
            <a:ext cx="9256092" cy="5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1" indent="-410210" lvl="1">
              <a:lnSpc>
                <a:spcPts val="4142"/>
              </a:lnSpc>
              <a:buAutoNum type="arabicPeriod" startAt="1"/>
            </a:pPr>
            <a:r>
              <a:rPr lang="en-US" b="true" sz="3800">
                <a:solidFill>
                  <a:srgbClr val="2884DC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Tableau de rétrospection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54016" y="2315285"/>
            <a:ext cx="2111003" cy="56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b="true" sz="3068">
                <a:solidFill>
                  <a:srgbClr val="82C2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Went Good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233509" y="2278303"/>
            <a:ext cx="2170410" cy="56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b="true" sz="3068">
                <a:solidFill>
                  <a:srgbClr val="82C2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To Improve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555887" y="2242817"/>
            <a:ext cx="2303239" cy="59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b="true" sz="3168">
                <a:solidFill>
                  <a:srgbClr val="82C2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Action Plan 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466119" y="3469625"/>
            <a:ext cx="3183673" cy="307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5"/>
              </a:lnSpc>
            </a:pPr>
            <a:r>
              <a:rPr lang="en-US" sz="2068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1-Améliorer la qualité du code par ajouter des commentaires.</a:t>
            </a:r>
          </a:p>
          <a:p>
            <a:pPr algn="ctr">
              <a:lnSpc>
                <a:spcPts val="2895"/>
              </a:lnSpc>
            </a:pPr>
          </a:p>
          <a:p>
            <a:pPr algn="ctr">
              <a:lnSpc>
                <a:spcPts val="2895"/>
              </a:lnSpc>
            </a:pPr>
            <a:r>
              <a:rPr lang="en-US" sz="2068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2-Améliorer l’ergonomie de l’application en améliorant la navigation</a:t>
            </a:r>
          </a:p>
          <a:p>
            <a:pPr algn="ctr">
              <a:lnSpc>
                <a:spcPts val="4295"/>
              </a:lnSpc>
              <a:spcBef>
                <a:spcPct val="0"/>
              </a:spcBef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14428348" y="7085966"/>
            <a:ext cx="3183673" cy="2086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168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Maintenir le daily</a:t>
            </a:r>
          </a:p>
          <a:p>
            <a:pPr algn="ctr">
              <a:lnSpc>
                <a:spcPts val="3035"/>
              </a:lnSpc>
            </a:pPr>
          </a:p>
          <a:p>
            <a:pPr algn="ctr">
              <a:lnSpc>
                <a:spcPts val="3035"/>
              </a:lnSpc>
            </a:pPr>
            <a:r>
              <a:rPr lang="en-US" sz="2168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Planifier plus de réunions</a:t>
            </a:r>
          </a:p>
          <a:p>
            <a:pPr algn="ctr">
              <a:lnSpc>
                <a:spcPts val="42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487452" y="9837885"/>
            <a:ext cx="15771865" cy="190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63495" y="1009650"/>
            <a:ext cx="9256092" cy="5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2"/>
              </a:lnSpc>
            </a:pPr>
            <a:r>
              <a:rPr lang="en-US" sz="3800" b="true">
                <a:solidFill>
                  <a:srgbClr val="2884DC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2.Burn Down Chart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4127796">
            <a:off x="6701542" y="1176529"/>
            <a:ext cx="884492" cy="1234697"/>
          </a:xfrm>
          <a:custGeom>
            <a:avLst/>
            <a:gdLst/>
            <a:ahLst/>
            <a:cxnLst/>
            <a:rect r="r" b="b" t="t" l="l"/>
            <a:pathLst>
              <a:path h="1234697" w="884492">
                <a:moveTo>
                  <a:pt x="0" y="1234697"/>
                </a:moveTo>
                <a:lnTo>
                  <a:pt x="884492" y="1234697"/>
                </a:lnTo>
                <a:lnTo>
                  <a:pt x="884492" y="0"/>
                </a:lnTo>
                <a:lnTo>
                  <a:pt x="0" y="0"/>
                </a:lnTo>
                <a:lnTo>
                  <a:pt x="0" y="123469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3905" y="213242"/>
            <a:ext cx="9256092" cy="7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48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4.8. Rétrospective du sprint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3905" y="9461402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18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868982" y="551936"/>
            <a:ext cx="19208572" cy="1030707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5803" y="477743"/>
            <a:ext cx="17194348" cy="9232076"/>
            <a:chOff x="0" y="0"/>
            <a:chExt cx="6162066" cy="33085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62066" cy="3308567"/>
            </a:xfrm>
            <a:custGeom>
              <a:avLst/>
              <a:gdLst/>
              <a:ahLst/>
              <a:cxnLst/>
              <a:rect r="r" b="b" t="t" l="l"/>
              <a:pathLst>
                <a:path h="3308567" w="6162066">
                  <a:moveTo>
                    <a:pt x="25215" y="0"/>
                  </a:moveTo>
                  <a:lnTo>
                    <a:pt x="6136852" y="0"/>
                  </a:lnTo>
                  <a:cubicBezTo>
                    <a:pt x="6150777" y="0"/>
                    <a:pt x="6162066" y="11289"/>
                    <a:pt x="6162066" y="25215"/>
                  </a:cubicBezTo>
                  <a:lnTo>
                    <a:pt x="6162066" y="3283353"/>
                  </a:lnTo>
                  <a:cubicBezTo>
                    <a:pt x="6162066" y="3290040"/>
                    <a:pt x="6159410" y="3296453"/>
                    <a:pt x="6154681" y="3301182"/>
                  </a:cubicBezTo>
                  <a:cubicBezTo>
                    <a:pt x="6149952" y="3305911"/>
                    <a:pt x="6143539" y="3308567"/>
                    <a:pt x="6136852" y="3308567"/>
                  </a:cubicBezTo>
                  <a:lnTo>
                    <a:pt x="25215" y="3308567"/>
                  </a:lnTo>
                  <a:cubicBezTo>
                    <a:pt x="18527" y="3308567"/>
                    <a:pt x="12114" y="3305911"/>
                    <a:pt x="7385" y="3301182"/>
                  </a:cubicBezTo>
                  <a:cubicBezTo>
                    <a:pt x="2657" y="3296453"/>
                    <a:pt x="0" y="3290040"/>
                    <a:pt x="0" y="3283353"/>
                  </a:cubicBezTo>
                  <a:lnTo>
                    <a:pt x="0" y="25215"/>
                  </a:lnTo>
                  <a:cubicBezTo>
                    <a:pt x="0" y="18527"/>
                    <a:pt x="2657" y="12114"/>
                    <a:pt x="7385" y="7385"/>
                  </a:cubicBezTo>
                  <a:cubicBezTo>
                    <a:pt x="12114" y="2657"/>
                    <a:pt x="18527" y="0"/>
                    <a:pt x="25215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82C2E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162066" cy="3356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2"/>
                </a:lnSpc>
              </a:pPr>
            </a:p>
            <a:p>
              <a:pPr algn="ctr">
                <a:lnSpc>
                  <a:spcPts val="185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90107" y="3197377"/>
            <a:ext cx="10907786" cy="3007028"/>
            <a:chOff x="0" y="0"/>
            <a:chExt cx="2872833" cy="7919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72833" cy="791974"/>
            </a:xfrm>
            <a:custGeom>
              <a:avLst/>
              <a:gdLst/>
              <a:ahLst/>
              <a:cxnLst/>
              <a:rect r="r" b="b" t="t" l="l"/>
              <a:pathLst>
                <a:path h="791974" w="2872833">
                  <a:moveTo>
                    <a:pt x="42586" y="0"/>
                  </a:moveTo>
                  <a:lnTo>
                    <a:pt x="2830247" y="0"/>
                  </a:lnTo>
                  <a:cubicBezTo>
                    <a:pt x="2841541" y="0"/>
                    <a:pt x="2852373" y="4487"/>
                    <a:pt x="2860360" y="12473"/>
                  </a:cubicBezTo>
                  <a:cubicBezTo>
                    <a:pt x="2868346" y="20459"/>
                    <a:pt x="2872833" y="31291"/>
                    <a:pt x="2872833" y="42586"/>
                  </a:cubicBezTo>
                  <a:lnTo>
                    <a:pt x="2872833" y="749389"/>
                  </a:lnTo>
                  <a:cubicBezTo>
                    <a:pt x="2872833" y="760683"/>
                    <a:pt x="2868346" y="771515"/>
                    <a:pt x="2860360" y="779501"/>
                  </a:cubicBezTo>
                  <a:cubicBezTo>
                    <a:pt x="2852373" y="787488"/>
                    <a:pt x="2841541" y="791974"/>
                    <a:pt x="2830247" y="791974"/>
                  </a:cubicBezTo>
                  <a:lnTo>
                    <a:pt x="42586" y="791974"/>
                  </a:lnTo>
                  <a:cubicBezTo>
                    <a:pt x="31291" y="791974"/>
                    <a:pt x="20459" y="787488"/>
                    <a:pt x="12473" y="779501"/>
                  </a:cubicBezTo>
                  <a:cubicBezTo>
                    <a:pt x="4487" y="771515"/>
                    <a:pt x="0" y="760683"/>
                    <a:pt x="0" y="749389"/>
                  </a:cubicBezTo>
                  <a:lnTo>
                    <a:pt x="0" y="42586"/>
                  </a:lnTo>
                  <a:cubicBezTo>
                    <a:pt x="0" y="31291"/>
                    <a:pt x="4487" y="20459"/>
                    <a:pt x="12473" y="12473"/>
                  </a:cubicBezTo>
                  <a:cubicBezTo>
                    <a:pt x="20459" y="4487"/>
                    <a:pt x="31291" y="0"/>
                    <a:pt x="42586" y="0"/>
                  </a:cubicBezTo>
                  <a:close/>
                </a:path>
              </a:pathLst>
            </a:custGeom>
            <a:solidFill>
              <a:srgbClr val="82C2E6"/>
            </a:solidFill>
            <a:ln w="95250" cap="rnd">
              <a:solidFill>
                <a:srgbClr val="82C2E6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72833" cy="830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455133" y="3902700"/>
            <a:ext cx="1187115" cy="1324657"/>
            <a:chOff x="0" y="0"/>
            <a:chExt cx="752744" cy="8399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2744" cy="839958"/>
            </a:xfrm>
            <a:custGeom>
              <a:avLst/>
              <a:gdLst/>
              <a:ahLst/>
              <a:cxnLst/>
              <a:rect r="r" b="b" t="t" l="l"/>
              <a:pathLst>
                <a:path h="839958" w="752744">
                  <a:moveTo>
                    <a:pt x="376372" y="0"/>
                  </a:moveTo>
                  <a:cubicBezTo>
                    <a:pt x="168507" y="0"/>
                    <a:pt x="0" y="188031"/>
                    <a:pt x="0" y="419979"/>
                  </a:cubicBezTo>
                  <a:cubicBezTo>
                    <a:pt x="0" y="651927"/>
                    <a:pt x="168507" y="839958"/>
                    <a:pt x="376372" y="839958"/>
                  </a:cubicBezTo>
                  <a:cubicBezTo>
                    <a:pt x="584236" y="839958"/>
                    <a:pt x="752744" y="651927"/>
                    <a:pt x="752744" y="419979"/>
                  </a:cubicBezTo>
                  <a:cubicBezTo>
                    <a:pt x="752744" y="188031"/>
                    <a:pt x="584236" y="0"/>
                    <a:pt x="3763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0570" y="-64129"/>
              <a:ext cx="611604" cy="825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0"/>
                </a:lnSpc>
              </a:pPr>
              <a:r>
                <a:rPr lang="en-US" sz="3993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05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167931" y="3471798"/>
            <a:ext cx="10224536" cy="413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90"/>
              </a:lnSpc>
            </a:pPr>
            <a:r>
              <a:rPr lang="en-US" sz="4421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Sprint 02 :</a:t>
            </a:r>
          </a:p>
          <a:p>
            <a:pPr algn="l">
              <a:lnSpc>
                <a:spcPts val="6190"/>
              </a:lnSpc>
            </a:pPr>
            <a:r>
              <a:rPr lang="en-US" sz="4421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Gestion des tâches</a:t>
            </a:r>
          </a:p>
          <a:p>
            <a:pPr algn="l">
              <a:lnSpc>
                <a:spcPts val="6190"/>
              </a:lnSpc>
            </a:pPr>
            <a:r>
              <a:rPr lang="en-US" sz="4421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académiques &amp; personnelles</a:t>
            </a:r>
          </a:p>
          <a:p>
            <a:pPr algn="l">
              <a:lnSpc>
                <a:spcPts val="6190"/>
              </a:lnSpc>
            </a:pPr>
          </a:p>
          <a:p>
            <a:pPr algn="l">
              <a:lnSpc>
                <a:spcPts val="7870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54137" y="4058964"/>
            <a:ext cx="992986" cy="1668885"/>
          </a:xfrm>
          <a:custGeom>
            <a:avLst/>
            <a:gdLst/>
            <a:ahLst/>
            <a:cxnLst/>
            <a:rect r="r" b="b" t="t" l="l"/>
            <a:pathLst>
              <a:path h="1668885" w="992986">
                <a:moveTo>
                  <a:pt x="0" y="0"/>
                </a:moveTo>
                <a:lnTo>
                  <a:pt x="992986" y="0"/>
                </a:lnTo>
                <a:lnTo>
                  <a:pt x="992986" y="1668885"/>
                </a:lnTo>
                <a:lnTo>
                  <a:pt x="0" y="1668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1441" y="2435619"/>
            <a:ext cx="673352" cy="1558386"/>
          </a:xfrm>
          <a:custGeom>
            <a:avLst/>
            <a:gdLst/>
            <a:ahLst/>
            <a:cxnLst/>
            <a:rect r="r" b="b" t="t" l="l"/>
            <a:pathLst>
              <a:path h="1558386" w="673352">
                <a:moveTo>
                  <a:pt x="0" y="0"/>
                </a:moveTo>
                <a:lnTo>
                  <a:pt x="673352" y="0"/>
                </a:lnTo>
                <a:lnTo>
                  <a:pt x="673352" y="1558386"/>
                </a:lnTo>
                <a:lnTo>
                  <a:pt x="0" y="1558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5053" y="5622963"/>
            <a:ext cx="1018679" cy="1697799"/>
          </a:xfrm>
          <a:custGeom>
            <a:avLst/>
            <a:gdLst/>
            <a:ahLst/>
            <a:cxnLst/>
            <a:rect r="r" b="b" t="t" l="l"/>
            <a:pathLst>
              <a:path h="1697799" w="1018679">
                <a:moveTo>
                  <a:pt x="0" y="0"/>
                </a:moveTo>
                <a:lnTo>
                  <a:pt x="1018679" y="0"/>
                </a:lnTo>
                <a:lnTo>
                  <a:pt x="1018679" y="1697799"/>
                </a:lnTo>
                <a:lnTo>
                  <a:pt x="0" y="1697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2224793" y="2050187"/>
            <a:ext cx="2957792" cy="11646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2224793" y="3074421"/>
            <a:ext cx="2894360" cy="14039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2224793" y="3214812"/>
            <a:ext cx="2970096" cy="54516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364240">
            <a:off x="5170135" y="1433103"/>
            <a:ext cx="3186672" cy="996559"/>
          </a:xfrm>
          <a:custGeom>
            <a:avLst/>
            <a:gdLst/>
            <a:ahLst/>
            <a:cxnLst/>
            <a:rect r="r" b="b" t="t" l="l"/>
            <a:pathLst>
              <a:path h="996559" w="3186672">
                <a:moveTo>
                  <a:pt x="0" y="0"/>
                </a:moveTo>
                <a:lnTo>
                  <a:pt x="3186673" y="0"/>
                </a:lnTo>
                <a:lnTo>
                  <a:pt x="3186673" y="996560"/>
                </a:lnTo>
                <a:lnTo>
                  <a:pt x="0" y="996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64240">
            <a:off x="5162914" y="2421923"/>
            <a:ext cx="3186672" cy="996559"/>
          </a:xfrm>
          <a:custGeom>
            <a:avLst/>
            <a:gdLst/>
            <a:ahLst/>
            <a:cxnLst/>
            <a:rect r="r" b="b" t="t" l="l"/>
            <a:pathLst>
              <a:path h="996559" w="3186672">
                <a:moveTo>
                  <a:pt x="0" y="0"/>
                </a:moveTo>
                <a:lnTo>
                  <a:pt x="3186672" y="0"/>
                </a:lnTo>
                <a:lnTo>
                  <a:pt x="3186672" y="996560"/>
                </a:lnTo>
                <a:lnTo>
                  <a:pt x="0" y="996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64240">
            <a:off x="5185998" y="3431815"/>
            <a:ext cx="3171025" cy="991666"/>
          </a:xfrm>
          <a:custGeom>
            <a:avLst/>
            <a:gdLst/>
            <a:ahLst/>
            <a:cxnLst/>
            <a:rect r="r" b="b" t="t" l="l"/>
            <a:pathLst>
              <a:path h="991666" w="3171025">
                <a:moveTo>
                  <a:pt x="0" y="0"/>
                </a:moveTo>
                <a:lnTo>
                  <a:pt x="3171024" y="0"/>
                </a:lnTo>
                <a:lnTo>
                  <a:pt x="3171024" y="991666"/>
                </a:lnTo>
                <a:lnTo>
                  <a:pt x="0" y="9916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9613043">
            <a:off x="8412076" y="1109716"/>
            <a:ext cx="2428226" cy="640169"/>
          </a:xfrm>
          <a:custGeom>
            <a:avLst/>
            <a:gdLst/>
            <a:ahLst/>
            <a:cxnLst/>
            <a:rect r="r" b="b" t="t" l="l"/>
            <a:pathLst>
              <a:path h="640169" w="2428226">
                <a:moveTo>
                  <a:pt x="0" y="640169"/>
                </a:moveTo>
                <a:lnTo>
                  <a:pt x="2428226" y="640169"/>
                </a:lnTo>
                <a:lnTo>
                  <a:pt x="2428226" y="0"/>
                </a:lnTo>
                <a:lnTo>
                  <a:pt x="0" y="0"/>
                </a:lnTo>
                <a:lnTo>
                  <a:pt x="0" y="64016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436225">
            <a:off x="8604758" y="2085163"/>
            <a:ext cx="2428226" cy="640169"/>
          </a:xfrm>
          <a:custGeom>
            <a:avLst/>
            <a:gdLst/>
            <a:ahLst/>
            <a:cxnLst/>
            <a:rect r="r" b="b" t="t" l="l"/>
            <a:pathLst>
              <a:path h="640169" w="2428226">
                <a:moveTo>
                  <a:pt x="0" y="0"/>
                </a:moveTo>
                <a:lnTo>
                  <a:pt x="2428227" y="0"/>
                </a:lnTo>
                <a:lnTo>
                  <a:pt x="2428227" y="640169"/>
                </a:lnTo>
                <a:lnTo>
                  <a:pt x="0" y="6401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91583">
            <a:off x="11059297" y="662595"/>
            <a:ext cx="3186672" cy="996559"/>
          </a:xfrm>
          <a:custGeom>
            <a:avLst/>
            <a:gdLst/>
            <a:ahLst/>
            <a:cxnLst/>
            <a:rect r="r" b="b" t="t" l="l"/>
            <a:pathLst>
              <a:path h="996559" w="3186672">
                <a:moveTo>
                  <a:pt x="0" y="0"/>
                </a:moveTo>
                <a:lnTo>
                  <a:pt x="3186672" y="0"/>
                </a:lnTo>
                <a:lnTo>
                  <a:pt x="3186672" y="996559"/>
                </a:lnTo>
                <a:lnTo>
                  <a:pt x="0" y="996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91583">
            <a:off x="11098855" y="1925536"/>
            <a:ext cx="3186672" cy="996559"/>
          </a:xfrm>
          <a:custGeom>
            <a:avLst/>
            <a:gdLst/>
            <a:ahLst/>
            <a:cxnLst/>
            <a:rect r="r" b="b" t="t" l="l"/>
            <a:pathLst>
              <a:path h="996559" w="3186672">
                <a:moveTo>
                  <a:pt x="0" y="0"/>
                </a:moveTo>
                <a:lnTo>
                  <a:pt x="3186672" y="0"/>
                </a:lnTo>
                <a:lnTo>
                  <a:pt x="3186672" y="996559"/>
                </a:lnTo>
                <a:lnTo>
                  <a:pt x="0" y="996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91583">
            <a:off x="8989503" y="3302776"/>
            <a:ext cx="3186672" cy="996559"/>
          </a:xfrm>
          <a:custGeom>
            <a:avLst/>
            <a:gdLst/>
            <a:ahLst/>
            <a:cxnLst/>
            <a:rect r="r" b="b" t="t" l="l"/>
            <a:pathLst>
              <a:path h="996559" w="3186672">
                <a:moveTo>
                  <a:pt x="0" y="0"/>
                </a:moveTo>
                <a:lnTo>
                  <a:pt x="3186672" y="0"/>
                </a:lnTo>
                <a:lnTo>
                  <a:pt x="3186672" y="996559"/>
                </a:lnTo>
                <a:lnTo>
                  <a:pt x="0" y="996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91583">
            <a:off x="9233467" y="5203133"/>
            <a:ext cx="3578690" cy="1119154"/>
          </a:xfrm>
          <a:custGeom>
            <a:avLst/>
            <a:gdLst/>
            <a:ahLst/>
            <a:cxnLst/>
            <a:rect r="r" b="b" t="t" l="l"/>
            <a:pathLst>
              <a:path h="1119154" w="3578690">
                <a:moveTo>
                  <a:pt x="0" y="0"/>
                </a:moveTo>
                <a:lnTo>
                  <a:pt x="3578690" y="0"/>
                </a:lnTo>
                <a:lnTo>
                  <a:pt x="3578690" y="1119154"/>
                </a:lnTo>
                <a:lnTo>
                  <a:pt x="0" y="1119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64911">
            <a:off x="5159734" y="5173762"/>
            <a:ext cx="3160965" cy="988520"/>
          </a:xfrm>
          <a:custGeom>
            <a:avLst/>
            <a:gdLst/>
            <a:ahLst/>
            <a:cxnLst/>
            <a:rect r="r" b="b" t="t" l="l"/>
            <a:pathLst>
              <a:path h="988520" w="3160965">
                <a:moveTo>
                  <a:pt x="0" y="0"/>
                </a:moveTo>
                <a:lnTo>
                  <a:pt x="3160965" y="0"/>
                </a:lnTo>
                <a:lnTo>
                  <a:pt x="3160965" y="988520"/>
                </a:lnTo>
                <a:lnTo>
                  <a:pt x="0" y="98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91583">
            <a:off x="12883176" y="6375517"/>
            <a:ext cx="3456215" cy="1080853"/>
          </a:xfrm>
          <a:custGeom>
            <a:avLst/>
            <a:gdLst/>
            <a:ahLst/>
            <a:cxnLst/>
            <a:rect r="r" b="b" t="t" l="l"/>
            <a:pathLst>
              <a:path h="1080853" w="3456215">
                <a:moveTo>
                  <a:pt x="0" y="0"/>
                </a:moveTo>
                <a:lnTo>
                  <a:pt x="3456215" y="0"/>
                </a:lnTo>
                <a:lnTo>
                  <a:pt x="3456215" y="1080853"/>
                </a:lnTo>
                <a:lnTo>
                  <a:pt x="0" y="1080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898381" y="1708733"/>
            <a:ext cx="1868572" cy="36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créer utilisateur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64836" y="938225"/>
            <a:ext cx="1868572" cy="36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créer étudiant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95534" y="2266407"/>
            <a:ext cx="2053127" cy="36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3"/>
              </a:lnSpc>
            </a:pPr>
            <a:r>
              <a:rPr lang="en-US" sz="188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créer professeur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98381" y="2700742"/>
            <a:ext cx="1868572" cy="36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créer classe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898381" y="3704998"/>
            <a:ext cx="1868572" cy="36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créer matiére</a:t>
            </a:r>
          </a:p>
        </p:txBody>
      </p:sp>
      <p:sp>
        <p:nvSpPr>
          <p:cNvPr name="AutoShape 24" id="24"/>
          <p:cNvSpPr/>
          <p:nvPr/>
        </p:nvSpPr>
        <p:spPr>
          <a:xfrm flipH="true" flipV="true">
            <a:off x="12170447" y="3936037"/>
            <a:ext cx="4083690" cy="95736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H="true">
            <a:off x="12853130" y="4893407"/>
            <a:ext cx="3401007" cy="8693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9570922" y="3689864"/>
            <a:ext cx="2256227" cy="36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créer une tache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52636" y="5540060"/>
            <a:ext cx="3300494" cy="36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  affecter tache à étudiant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811613" y="5278259"/>
            <a:ext cx="2177406" cy="71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créer une tache personnelle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19312" y="6565164"/>
            <a:ext cx="2542446" cy="71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marquer une tache comme términée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65462" y="198451"/>
            <a:ext cx="6606048" cy="813075"/>
            <a:chOff x="0" y="0"/>
            <a:chExt cx="2063500" cy="25397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63500" cy="253976"/>
            </a:xfrm>
            <a:custGeom>
              <a:avLst/>
              <a:gdLst/>
              <a:ahLst/>
              <a:cxnLst/>
              <a:rect r="r" b="b" t="t" l="l"/>
              <a:pathLst>
                <a:path h="253976" w="2063500">
                  <a:moveTo>
                    <a:pt x="59769" y="0"/>
                  </a:moveTo>
                  <a:lnTo>
                    <a:pt x="2003731" y="0"/>
                  </a:lnTo>
                  <a:cubicBezTo>
                    <a:pt x="2019583" y="0"/>
                    <a:pt x="2034785" y="6297"/>
                    <a:pt x="2045994" y="17506"/>
                  </a:cubicBezTo>
                  <a:cubicBezTo>
                    <a:pt x="2057203" y="28715"/>
                    <a:pt x="2063500" y="43917"/>
                    <a:pt x="2063500" y="59769"/>
                  </a:cubicBezTo>
                  <a:lnTo>
                    <a:pt x="2063500" y="194207"/>
                  </a:lnTo>
                  <a:cubicBezTo>
                    <a:pt x="2063500" y="210059"/>
                    <a:pt x="2057203" y="225262"/>
                    <a:pt x="2045994" y="236470"/>
                  </a:cubicBezTo>
                  <a:cubicBezTo>
                    <a:pt x="2034785" y="247679"/>
                    <a:pt x="2019583" y="253976"/>
                    <a:pt x="2003731" y="253976"/>
                  </a:cubicBezTo>
                  <a:lnTo>
                    <a:pt x="59769" y="253976"/>
                  </a:lnTo>
                  <a:cubicBezTo>
                    <a:pt x="43917" y="253976"/>
                    <a:pt x="28715" y="247679"/>
                    <a:pt x="17506" y="236470"/>
                  </a:cubicBezTo>
                  <a:cubicBezTo>
                    <a:pt x="6297" y="225262"/>
                    <a:pt x="0" y="210059"/>
                    <a:pt x="0" y="194207"/>
                  </a:cubicBezTo>
                  <a:lnTo>
                    <a:pt x="0" y="59769"/>
                  </a:lnTo>
                  <a:cubicBezTo>
                    <a:pt x="0" y="43917"/>
                    <a:pt x="6297" y="28715"/>
                    <a:pt x="17506" y="17506"/>
                  </a:cubicBezTo>
                  <a:cubicBezTo>
                    <a:pt x="28715" y="6297"/>
                    <a:pt x="43917" y="0"/>
                    <a:pt x="59769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2063500" cy="292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         5.1.Diagramme de cas d’utilisation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645974" y="321928"/>
            <a:ext cx="526964" cy="526964"/>
          </a:xfrm>
          <a:custGeom>
            <a:avLst/>
            <a:gdLst/>
            <a:ahLst/>
            <a:cxnLst/>
            <a:rect r="r" b="b" t="t" l="l"/>
            <a:pathLst>
              <a:path h="526964" w="526964">
                <a:moveTo>
                  <a:pt x="0" y="0"/>
                </a:moveTo>
                <a:lnTo>
                  <a:pt x="526964" y="0"/>
                </a:lnTo>
                <a:lnTo>
                  <a:pt x="526964" y="526964"/>
                </a:lnTo>
                <a:lnTo>
                  <a:pt x="0" y="5269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291583">
            <a:off x="9151501" y="4270800"/>
            <a:ext cx="3177182" cy="993592"/>
          </a:xfrm>
          <a:custGeom>
            <a:avLst/>
            <a:gdLst/>
            <a:ahLst/>
            <a:cxnLst/>
            <a:rect r="r" b="b" t="t" l="l"/>
            <a:pathLst>
              <a:path h="993592" w="3177182">
                <a:moveTo>
                  <a:pt x="0" y="0"/>
                </a:moveTo>
                <a:lnTo>
                  <a:pt x="3177183" y="0"/>
                </a:lnTo>
                <a:lnTo>
                  <a:pt x="3177183" y="993591"/>
                </a:lnTo>
                <a:lnTo>
                  <a:pt x="0" y="9935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5" id="35"/>
          <p:cNvSpPr/>
          <p:nvPr/>
        </p:nvSpPr>
        <p:spPr>
          <a:xfrm flipH="true">
            <a:off x="12322973" y="4893407"/>
            <a:ext cx="3931164" cy="8769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6" id="36"/>
          <p:cNvSpPr txBox="true"/>
          <p:nvPr/>
        </p:nvSpPr>
        <p:spPr>
          <a:xfrm rot="0">
            <a:off x="9731189" y="4573871"/>
            <a:ext cx="2249508" cy="368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7"/>
              </a:lnSpc>
            </a:pPr>
            <a:r>
              <a:rPr lang="en-US" sz="1962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gérer une tache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235537">
            <a:off x="6504918" y="8214815"/>
            <a:ext cx="4154518" cy="1299231"/>
          </a:xfrm>
          <a:custGeom>
            <a:avLst/>
            <a:gdLst/>
            <a:ahLst/>
            <a:cxnLst/>
            <a:rect r="r" b="b" t="t" l="l"/>
            <a:pathLst>
              <a:path h="1299231" w="4154518">
                <a:moveTo>
                  <a:pt x="0" y="0"/>
                </a:moveTo>
                <a:lnTo>
                  <a:pt x="4154517" y="0"/>
                </a:lnTo>
                <a:lnTo>
                  <a:pt x="4154517" y="1299231"/>
                </a:lnTo>
                <a:lnTo>
                  <a:pt x="0" y="12992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464988">
            <a:off x="3098845" y="7943532"/>
            <a:ext cx="2757831" cy="862449"/>
          </a:xfrm>
          <a:custGeom>
            <a:avLst/>
            <a:gdLst/>
            <a:ahLst/>
            <a:cxnLst/>
            <a:rect r="r" b="b" t="t" l="l"/>
            <a:pathLst>
              <a:path h="862449" w="2757831">
                <a:moveTo>
                  <a:pt x="0" y="0"/>
                </a:moveTo>
                <a:lnTo>
                  <a:pt x="2757831" y="0"/>
                </a:lnTo>
                <a:lnTo>
                  <a:pt x="2757831" y="862449"/>
                </a:lnTo>
                <a:lnTo>
                  <a:pt x="0" y="8624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434572">
            <a:off x="11852237" y="7834643"/>
            <a:ext cx="3677625" cy="1150094"/>
          </a:xfrm>
          <a:custGeom>
            <a:avLst/>
            <a:gdLst/>
            <a:ahLst/>
            <a:cxnLst/>
            <a:rect r="r" b="b" t="t" l="l"/>
            <a:pathLst>
              <a:path h="1150094" w="3677625">
                <a:moveTo>
                  <a:pt x="0" y="0"/>
                </a:moveTo>
                <a:lnTo>
                  <a:pt x="3677625" y="0"/>
                </a:lnTo>
                <a:lnTo>
                  <a:pt x="3677625" y="1150094"/>
                </a:lnTo>
                <a:lnTo>
                  <a:pt x="0" y="11500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0" id="40"/>
          <p:cNvSpPr/>
          <p:nvPr/>
        </p:nvSpPr>
        <p:spPr>
          <a:xfrm flipV="true">
            <a:off x="2453732" y="5842879"/>
            <a:ext cx="2741157" cy="62898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2453732" y="6471863"/>
            <a:ext cx="4819147" cy="49550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2453732" y="6471863"/>
            <a:ext cx="9411103" cy="1936270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>
            <a:off x="2453732" y="6471863"/>
            <a:ext cx="5535286" cy="1936270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>
            <a:off x="2453732" y="6471863"/>
            <a:ext cx="1672014" cy="1568706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5" id="45"/>
          <p:cNvSpPr txBox="true"/>
          <p:nvPr/>
        </p:nvSpPr>
        <p:spPr>
          <a:xfrm rot="0">
            <a:off x="12260790" y="8187040"/>
            <a:ext cx="2860520" cy="36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évaluer difficulté tache</a:t>
            </a:r>
          </a:p>
        </p:txBody>
      </p:sp>
      <p:sp>
        <p:nvSpPr>
          <p:cNvPr name="TextBox 46" id="46"/>
          <p:cNvSpPr txBox="true"/>
          <p:nvPr/>
        </p:nvSpPr>
        <p:spPr>
          <a:xfrm rot="173405">
            <a:off x="3650605" y="8185803"/>
            <a:ext cx="1715865" cy="36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créer groupe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096982" y="8568199"/>
            <a:ext cx="3219323" cy="71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Recevoir des rappels  pour les dates prochaines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72938" y="4063426"/>
            <a:ext cx="1868572" cy="36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Administrateur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6520215" y="6014987"/>
            <a:ext cx="1478169" cy="36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professeur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542729" y="7521677"/>
            <a:ext cx="1822007" cy="42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5"/>
              </a:lnSpc>
            </a:pPr>
            <a:r>
              <a:rPr lang="en-US" sz="22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Etudiant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-395210" y="8757959"/>
            <a:ext cx="2609332" cy="813075"/>
            <a:chOff x="0" y="0"/>
            <a:chExt cx="815065" cy="253976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5065" cy="253976"/>
            </a:xfrm>
            <a:custGeom>
              <a:avLst/>
              <a:gdLst/>
              <a:ahLst/>
              <a:cxnLst/>
              <a:rect r="r" b="b" t="t" l="l"/>
              <a:pathLst>
                <a:path h="253976" w="815065">
                  <a:moveTo>
                    <a:pt x="126988" y="0"/>
                  </a:moveTo>
                  <a:lnTo>
                    <a:pt x="688077" y="0"/>
                  </a:lnTo>
                  <a:cubicBezTo>
                    <a:pt x="721756" y="0"/>
                    <a:pt x="754056" y="13379"/>
                    <a:pt x="777871" y="37194"/>
                  </a:cubicBezTo>
                  <a:cubicBezTo>
                    <a:pt x="801686" y="61009"/>
                    <a:pt x="815065" y="93309"/>
                    <a:pt x="815065" y="126988"/>
                  </a:cubicBezTo>
                  <a:lnTo>
                    <a:pt x="815065" y="126988"/>
                  </a:lnTo>
                  <a:cubicBezTo>
                    <a:pt x="815065" y="197122"/>
                    <a:pt x="758210" y="253976"/>
                    <a:pt x="688077" y="253976"/>
                  </a:cubicBezTo>
                  <a:lnTo>
                    <a:pt x="126988" y="253976"/>
                  </a:lnTo>
                  <a:cubicBezTo>
                    <a:pt x="56855" y="253976"/>
                    <a:pt x="0" y="197122"/>
                    <a:pt x="0" y="126988"/>
                  </a:cubicBezTo>
                  <a:lnTo>
                    <a:pt x="0" y="126988"/>
                  </a:lnTo>
                  <a:cubicBezTo>
                    <a:pt x="0" y="56855"/>
                    <a:pt x="56855" y="0"/>
                    <a:pt x="126988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815065" cy="292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SPRINT 2</a:t>
              </a:r>
            </a:p>
          </p:txBody>
        </p:sp>
      </p:grpSp>
      <p:sp>
        <p:nvSpPr>
          <p:cNvPr name="AutoShape 54" id="54"/>
          <p:cNvSpPr/>
          <p:nvPr/>
        </p:nvSpPr>
        <p:spPr>
          <a:xfrm flipH="true">
            <a:off x="1435053" y="9935942"/>
            <a:ext cx="157718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5" id="55"/>
          <p:cNvSpPr txBox="true"/>
          <p:nvPr/>
        </p:nvSpPr>
        <p:spPr>
          <a:xfrm rot="0">
            <a:off x="165462" y="9578534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19</a:t>
            </a:r>
          </a:p>
        </p:txBody>
      </p:sp>
      <p:sp>
        <p:nvSpPr>
          <p:cNvPr name="Freeform 56" id="56"/>
          <p:cNvSpPr/>
          <p:nvPr/>
        </p:nvSpPr>
        <p:spPr>
          <a:xfrm flipH="false" flipV="false" rot="264911">
            <a:off x="7187491" y="6419896"/>
            <a:ext cx="3160965" cy="988520"/>
          </a:xfrm>
          <a:custGeom>
            <a:avLst/>
            <a:gdLst/>
            <a:ahLst/>
            <a:cxnLst/>
            <a:rect r="r" b="b" t="t" l="l"/>
            <a:pathLst>
              <a:path h="988520" w="3160965">
                <a:moveTo>
                  <a:pt x="0" y="0"/>
                </a:moveTo>
                <a:lnTo>
                  <a:pt x="3160965" y="0"/>
                </a:lnTo>
                <a:lnTo>
                  <a:pt x="3160965" y="988520"/>
                </a:lnTo>
                <a:lnTo>
                  <a:pt x="0" y="98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7" id="57"/>
          <p:cNvSpPr txBox="true"/>
          <p:nvPr/>
        </p:nvSpPr>
        <p:spPr>
          <a:xfrm rot="0">
            <a:off x="7791792" y="6753136"/>
            <a:ext cx="2177406" cy="36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consulter tache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952105" y="6565164"/>
            <a:ext cx="1684610" cy="410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20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&lt;&lt;extends&gt;&gt;</a:t>
            </a:r>
          </a:p>
        </p:txBody>
      </p:sp>
      <p:sp>
        <p:nvSpPr>
          <p:cNvPr name="AutoShape 59" id="59"/>
          <p:cNvSpPr/>
          <p:nvPr/>
        </p:nvSpPr>
        <p:spPr>
          <a:xfrm flipH="true" flipV="true">
            <a:off x="10343765" y="7035826"/>
            <a:ext cx="2593363" cy="15146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467" t="0" r="1486" b="0"/>
          <a:stretch>
            <a:fillRect/>
          </a:stretch>
        </p:blipFill>
        <p:spPr>
          <a:xfrm flipH="false" flipV="false" rot="0">
            <a:off x="533325" y="1680919"/>
            <a:ext cx="16799723" cy="741903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12697" y="-28575"/>
            <a:ext cx="6221240" cy="7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48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5.2.Revue du sprint 2 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1269591" y="9719940"/>
            <a:ext cx="157718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0" y="9362532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0715" y="590931"/>
            <a:ext cx="4313634" cy="70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0421" indent="-410210" lvl="1">
              <a:lnSpc>
                <a:spcPts val="5320"/>
              </a:lnSpc>
              <a:spcBef>
                <a:spcPct val="0"/>
              </a:spcBef>
              <a:buAutoNum type="arabicPeriod" startAt="1"/>
            </a:pPr>
            <a:r>
              <a:rPr lang="en-US" b="true" sz="3800">
                <a:solidFill>
                  <a:srgbClr val="0F8DD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Démonstration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487452" y="9837885"/>
            <a:ext cx="15771865" cy="190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191431" y="2186917"/>
          <a:ext cx="13940937" cy="3819536"/>
        </p:xfrm>
        <a:graphic>
          <a:graphicData uri="http://schemas.openxmlformats.org/drawingml/2006/table">
            <a:tbl>
              <a:tblPr/>
              <a:tblGrid>
                <a:gridCol w="7973974"/>
                <a:gridCol w="3105429"/>
                <a:gridCol w="2861534"/>
              </a:tblGrid>
              <a:tr h="11159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539"/>
                        </a:lnSpc>
                        <a:defRPr/>
                      </a:pPr>
                      <a:r>
                        <a:rPr lang="en-US" sz="3242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User story</a:t>
                      </a: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84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536"/>
                        </a:lnSpc>
                        <a:defRPr/>
                      </a:pPr>
                      <a:r>
                        <a:rPr lang="en-US" sz="324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Sprint</a:t>
                      </a: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84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536"/>
                        </a:lnSpc>
                        <a:defRPr/>
                      </a:pPr>
                      <a:r>
                        <a:rPr lang="en-US" sz="324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Vélocité</a:t>
                      </a: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84DC"/>
                    </a:solidFill>
                  </a:tcPr>
                </a:tc>
              </a:tr>
              <a:tr h="11879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4"/>
                        </a:lnSpc>
                        <a:defRPr/>
                      </a:pP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C0D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4"/>
                        </a:lnSpc>
                        <a:defRPr/>
                      </a:pP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  <a:tr h="15155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4"/>
                        </a:lnSpc>
                        <a:defRPr/>
                      </a:pP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4"/>
                        </a:lnSpc>
                        <a:defRPr/>
                      </a:pP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393905" y="9461402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81587" y="5015509"/>
            <a:ext cx="7166392" cy="46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Us3, Us4, Us1, Us2, Us14,Us22,Us23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130427" y="3358129"/>
            <a:ext cx="3093811" cy="2648324"/>
            <a:chOff x="0" y="0"/>
            <a:chExt cx="814831" cy="6975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4831" cy="697501"/>
            </a:xfrm>
            <a:custGeom>
              <a:avLst/>
              <a:gdLst/>
              <a:ahLst/>
              <a:cxnLst/>
              <a:rect r="r" b="b" t="t" l="l"/>
              <a:pathLst>
                <a:path h="697501" w="814831">
                  <a:moveTo>
                    <a:pt x="127622" y="0"/>
                  </a:moveTo>
                  <a:lnTo>
                    <a:pt x="687209" y="0"/>
                  </a:lnTo>
                  <a:cubicBezTo>
                    <a:pt x="757693" y="0"/>
                    <a:pt x="814831" y="57138"/>
                    <a:pt x="814831" y="127622"/>
                  </a:cubicBezTo>
                  <a:lnTo>
                    <a:pt x="814831" y="569879"/>
                  </a:lnTo>
                  <a:cubicBezTo>
                    <a:pt x="814831" y="640363"/>
                    <a:pt x="757693" y="697501"/>
                    <a:pt x="687209" y="697501"/>
                  </a:cubicBezTo>
                  <a:lnTo>
                    <a:pt x="127622" y="697501"/>
                  </a:lnTo>
                  <a:cubicBezTo>
                    <a:pt x="57138" y="697501"/>
                    <a:pt x="0" y="640363"/>
                    <a:pt x="0" y="569879"/>
                  </a:cubicBezTo>
                  <a:lnTo>
                    <a:pt x="0" y="127622"/>
                  </a:lnTo>
                  <a:cubicBezTo>
                    <a:pt x="0" y="57138"/>
                    <a:pt x="57138" y="0"/>
                    <a:pt x="127622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4831" cy="773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117406" y="4372660"/>
            <a:ext cx="1420416" cy="48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3"/>
              </a:lnSpc>
              <a:spcBef>
                <a:spcPct val="0"/>
              </a:spcBef>
            </a:pPr>
            <a:r>
              <a:rPr lang="en-US" sz="280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Sprint 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81587" y="3707143"/>
            <a:ext cx="7166392" cy="46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Us24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286865" y="3647809"/>
            <a:ext cx="2819809" cy="1988110"/>
            <a:chOff x="0" y="0"/>
            <a:chExt cx="742666" cy="5236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42666" cy="523617"/>
            </a:xfrm>
            <a:custGeom>
              <a:avLst/>
              <a:gdLst/>
              <a:ahLst/>
              <a:cxnLst/>
              <a:rect r="r" b="b" t="t" l="l"/>
              <a:pathLst>
                <a:path h="523617" w="742666">
                  <a:moveTo>
                    <a:pt x="140023" y="0"/>
                  </a:moveTo>
                  <a:lnTo>
                    <a:pt x="602643" y="0"/>
                  </a:lnTo>
                  <a:cubicBezTo>
                    <a:pt x="679975" y="0"/>
                    <a:pt x="742666" y="62690"/>
                    <a:pt x="742666" y="140023"/>
                  </a:cubicBezTo>
                  <a:lnTo>
                    <a:pt x="742666" y="383594"/>
                  </a:lnTo>
                  <a:cubicBezTo>
                    <a:pt x="742666" y="420731"/>
                    <a:pt x="727913" y="456346"/>
                    <a:pt x="701654" y="482606"/>
                  </a:cubicBezTo>
                  <a:cubicBezTo>
                    <a:pt x="675395" y="508865"/>
                    <a:pt x="639779" y="523617"/>
                    <a:pt x="602643" y="523617"/>
                  </a:cubicBezTo>
                  <a:lnTo>
                    <a:pt x="140023" y="523617"/>
                  </a:lnTo>
                  <a:cubicBezTo>
                    <a:pt x="62690" y="523617"/>
                    <a:pt x="0" y="460927"/>
                    <a:pt x="0" y="383594"/>
                  </a:cubicBezTo>
                  <a:lnTo>
                    <a:pt x="0" y="140023"/>
                  </a:lnTo>
                  <a:cubicBezTo>
                    <a:pt x="0" y="62690"/>
                    <a:pt x="62690" y="0"/>
                    <a:pt x="140023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742666" cy="599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659160" y="4413087"/>
            <a:ext cx="417165" cy="48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3"/>
              </a:lnSpc>
              <a:spcBef>
                <a:spcPct val="0"/>
              </a:spcBef>
            </a:pPr>
            <a:r>
              <a:rPr lang="en-US" sz="280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25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562309" y="6213185"/>
            <a:ext cx="703979" cy="546300"/>
            <a:chOff x="0" y="0"/>
            <a:chExt cx="185410" cy="1438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5410" cy="143881"/>
            </a:xfrm>
            <a:custGeom>
              <a:avLst/>
              <a:gdLst/>
              <a:ahLst/>
              <a:cxnLst/>
              <a:rect r="r" b="b" t="t" l="l"/>
              <a:pathLst>
                <a:path h="143881" w="185410">
                  <a:moveTo>
                    <a:pt x="71941" y="0"/>
                  </a:moveTo>
                  <a:lnTo>
                    <a:pt x="113469" y="0"/>
                  </a:lnTo>
                  <a:cubicBezTo>
                    <a:pt x="153201" y="0"/>
                    <a:pt x="185410" y="32209"/>
                    <a:pt x="185410" y="71941"/>
                  </a:cubicBezTo>
                  <a:lnTo>
                    <a:pt x="185410" y="71941"/>
                  </a:lnTo>
                  <a:cubicBezTo>
                    <a:pt x="185410" y="111673"/>
                    <a:pt x="153201" y="143881"/>
                    <a:pt x="113469" y="143881"/>
                  </a:cubicBezTo>
                  <a:lnTo>
                    <a:pt x="71941" y="143881"/>
                  </a:lnTo>
                  <a:cubicBezTo>
                    <a:pt x="32209" y="143881"/>
                    <a:pt x="0" y="111673"/>
                    <a:pt x="0" y="71941"/>
                  </a:cubicBezTo>
                  <a:lnTo>
                    <a:pt x="0" y="71941"/>
                  </a:lnTo>
                  <a:cubicBezTo>
                    <a:pt x="0" y="32209"/>
                    <a:pt x="32209" y="0"/>
                    <a:pt x="71941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85410" cy="2296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409163" y="6195505"/>
            <a:ext cx="3192363" cy="48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: nouvelle user story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3884515" y="6967666"/>
            <a:ext cx="2500959" cy="2182655"/>
          </a:xfrm>
          <a:custGeom>
            <a:avLst/>
            <a:gdLst/>
            <a:ahLst/>
            <a:cxnLst/>
            <a:rect r="r" b="b" t="t" l="l"/>
            <a:pathLst>
              <a:path h="2182655" w="2500959">
                <a:moveTo>
                  <a:pt x="0" y="0"/>
                </a:moveTo>
                <a:lnTo>
                  <a:pt x="2500959" y="0"/>
                </a:lnTo>
                <a:lnTo>
                  <a:pt x="2500959" y="2182655"/>
                </a:lnTo>
                <a:lnTo>
                  <a:pt x="0" y="2182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7247627" y="7181601"/>
            <a:ext cx="7828699" cy="2838949"/>
            <a:chOff x="0" y="0"/>
            <a:chExt cx="10438265" cy="37852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2154869"/>
              <a:ext cx="10438265" cy="1630396"/>
            </a:xfrm>
            <a:custGeom>
              <a:avLst/>
              <a:gdLst/>
              <a:ahLst/>
              <a:cxnLst/>
              <a:rect r="r" b="b" t="t" l="l"/>
              <a:pathLst>
                <a:path h="1630396" w="10438265">
                  <a:moveTo>
                    <a:pt x="0" y="0"/>
                  </a:moveTo>
                  <a:lnTo>
                    <a:pt x="10438265" y="0"/>
                  </a:lnTo>
                  <a:lnTo>
                    <a:pt x="10438265" y="1630396"/>
                  </a:lnTo>
                  <a:lnTo>
                    <a:pt x="0" y="1630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6000"/>
              </a:blip>
              <a:stretch>
                <a:fillRect l="0" t="-5619" r="0" b="-5619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352943" y="0"/>
              <a:ext cx="9732378" cy="3113228"/>
              <a:chOff x="0" y="0"/>
              <a:chExt cx="7625298" cy="243920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7625298" cy="2439208"/>
              </a:xfrm>
              <a:custGeom>
                <a:avLst/>
                <a:gdLst/>
                <a:ahLst/>
                <a:cxnLst/>
                <a:rect r="r" b="b" t="t" l="l"/>
                <a:pathLst>
                  <a:path h="2439208" w="7625298">
                    <a:moveTo>
                      <a:pt x="41409" y="0"/>
                    </a:moveTo>
                    <a:lnTo>
                      <a:pt x="7583890" y="0"/>
                    </a:lnTo>
                    <a:cubicBezTo>
                      <a:pt x="7606759" y="0"/>
                      <a:pt x="7625298" y="18539"/>
                      <a:pt x="7625298" y="41409"/>
                    </a:cubicBezTo>
                    <a:lnTo>
                      <a:pt x="7625298" y="2397799"/>
                    </a:lnTo>
                    <a:cubicBezTo>
                      <a:pt x="7625298" y="2420669"/>
                      <a:pt x="7606759" y="2439208"/>
                      <a:pt x="7583890" y="2439208"/>
                    </a:cubicBezTo>
                    <a:lnTo>
                      <a:pt x="41409" y="2439208"/>
                    </a:lnTo>
                    <a:cubicBezTo>
                      <a:pt x="18539" y="2439208"/>
                      <a:pt x="0" y="2420669"/>
                      <a:pt x="0" y="2397799"/>
                    </a:cubicBezTo>
                    <a:lnTo>
                      <a:pt x="0" y="41409"/>
                    </a:lnTo>
                    <a:cubicBezTo>
                      <a:pt x="0" y="18539"/>
                      <a:pt x="18539" y="0"/>
                      <a:pt x="41409" y="0"/>
                    </a:cubicBezTo>
                    <a:close/>
                  </a:path>
                </a:pathLst>
              </a:custGeom>
              <a:solidFill>
                <a:srgbClr val="82C2E6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7625298" cy="24868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2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52943" y="0"/>
              <a:ext cx="4082675" cy="3113228"/>
              <a:chOff x="0" y="0"/>
              <a:chExt cx="1156768" cy="882089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156768" cy="882089"/>
              </a:xfrm>
              <a:custGeom>
                <a:avLst/>
                <a:gdLst/>
                <a:ahLst/>
                <a:cxnLst/>
                <a:rect r="r" b="b" t="t" l="l"/>
                <a:pathLst>
                  <a:path h="882089" w="1156768">
                    <a:moveTo>
                      <a:pt x="89897" y="0"/>
                    </a:moveTo>
                    <a:lnTo>
                      <a:pt x="1066871" y="0"/>
                    </a:lnTo>
                    <a:cubicBezTo>
                      <a:pt x="1116520" y="0"/>
                      <a:pt x="1156768" y="40248"/>
                      <a:pt x="1156768" y="89897"/>
                    </a:cubicBezTo>
                    <a:lnTo>
                      <a:pt x="1156768" y="792192"/>
                    </a:lnTo>
                    <a:cubicBezTo>
                      <a:pt x="1156768" y="841841"/>
                      <a:pt x="1116520" y="882089"/>
                      <a:pt x="1066871" y="882089"/>
                    </a:cubicBezTo>
                    <a:lnTo>
                      <a:pt x="89897" y="882089"/>
                    </a:lnTo>
                    <a:cubicBezTo>
                      <a:pt x="40248" y="882089"/>
                      <a:pt x="0" y="841841"/>
                      <a:pt x="0" y="792192"/>
                    </a:cubicBezTo>
                    <a:lnTo>
                      <a:pt x="0" y="89897"/>
                    </a:lnTo>
                    <a:cubicBezTo>
                      <a:pt x="0" y="40248"/>
                      <a:pt x="40248" y="0"/>
                      <a:pt x="89897" y="0"/>
                    </a:cubicBezTo>
                    <a:close/>
                  </a:path>
                </a:pathLst>
              </a:custGeom>
              <a:solidFill>
                <a:srgbClr val="82C2E6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1156768" cy="9201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3758825" y="0"/>
              <a:ext cx="852642" cy="3113228"/>
              <a:chOff x="0" y="0"/>
              <a:chExt cx="241584" cy="882089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241584" cy="882089"/>
              </a:xfrm>
              <a:custGeom>
                <a:avLst/>
                <a:gdLst/>
                <a:ahLst/>
                <a:cxnLst/>
                <a:rect r="r" b="b" t="t" l="l"/>
                <a:pathLst>
                  <a:path h="882089" w="241584">
                    <a:moveTo>
                      <a:pt x="0" y="0"/>
                    </a:moveTo>
                    <a:lnTo>
                      <a:pt x="241584" y="0"/>
                    </a:lnTo>
                    <a:lnTo>
                      <a:pt x="241584" y="882089"/>
                    </a:lnTo>
                    <a:lnTo>
                      <a:pt x="0" y="882089"/>
                    </a:lnTo>
                    <a:close/>
                  </a:path>
                </a:pathLst>
              </a:custGeom>
              <a:solidFill>
                <a:srgbClr val="82C2E6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241584" cy="9201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31" id="31"/>
          <p:cNvSpPr txBox="true"/>
          <p:nvPr/>
        </p:nvSpPr>
        <p:spPr>
          <a:xfrm rot="0">
            <a:off x="7804271" y="7603362"/>
            <a:ext cx="6854889" cy="154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4"/>
              </a:lnSpc>
              <a:spcBef>
                <a:spcPct val="0"/>
              </a:spcBef>
            </a:pPr>
            <a:r>
              <a:rPr lang="en-US" b="true" sz="2846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En tant qu’administrateur je veux gérer les entités de </a:t>
            </a:r>
            <a:r>
              <a:rPr lang="en-US" b="true" sz="2846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base (matières, classes) pour s'adapter aux changements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942858">
            <a:off x="988038" y="4178596"/>
            <a:ext cx="1029552" cy="3077466"/>
          </a:xfrm>
          <a:custGeom>
            <a:avLst/>
            <a:gdLst/>
            <a:ahLst/>
            <a:cxnLst/>
            <a:rect r="r" b="b" t="t" l="l"/>
            <a:pathLst>
              <a:path h="3077466" w="1029552">
                <a:moveTo>
                  <a:pt x="0" y="0"/>
                </a:moveTo>
                <a:lnTo>
                  <a:pt x="1029553" y="0"/>
                </a:lnTo>
                <a:lnTo>
                  <a:pt x="1029553" y="3077466"/>
                </a:lnTo>
                <a:lnTo>
                  <a:pt x="0" y="30774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3872817" y="9098817"/>
            <a:ext cx="2391966" cy="48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Administrateur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4013333" y="4125857"/>
            <a:ext cx="1708819" cy="1112868"/>
          </a:xfrm>
          <a:custGeom>
            <a:avLst/>
            <a:gdLst/>
            <a:ahLst/>
            <a:cxnLst/>
            <a:rect r="r" b="b" t="t" l="l"/>
            <a:pathLst>
              <a:path h="1112868" w="1708819">
                <a:moveTo>
                  <a:pt x="0" y="0"/>
                </a:moveTo>
                <a:lnTo>
                  <a:pt x="1708819" y="0"/>
                </a:lnTo>
                <a:lnTo>
                  <a:pt x="1708819" y="1112869"/>
                </a:lnTo>
                <a:lnTo>
                  <a:pt x="0" y="11128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026387" y="211051"/>
            <a:ext cx="6221240" cy="7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48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5.2.Revue du sprint 2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878206" y="840082"/>
            <a:ext cx="5369421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F8DD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2.Product Backlog révisé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487418" y="9885510"/>
            <a:ext cx="15771865" cy="190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69103" y="3400563"/>
            <a:ext cx="2346865" cy="998544"/>
            <a:chOff x="0" y="0"/>
            <a:chExt cx="618104" cy="2629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8104" cy="262991"/>
            </a:xfrm>
            <a:custGeom>
              <a:avLst/>
              <a:gdLst/>
              <a:ahLst/>
              <a:cxnLst/>
              <a:rect r="r" b="b" t="t" l="l"/>
              <a:pathLst>
                <a:path h="262991" w="618104">
                  <a:moveTo>
                    <a:pt x="65977" y="0"/>
                  </a:moveTo>
                  <a:lnTo>
                    <a:pt x="552128" y="0"/>
                  </a:lnTo>
                  <a:cubicBezTo>
                    <a:pt x="588565" y="0"/>
                    <a:pt x="618104" y="29539"/>
                    <a:pt x="618104" y="65977"/>
                  </a:cubicBezTo>
                  <a:lnTo>
                    <a:pt x="618104" y="197014"/>
                  </a:lnTo>
                  <a:cubicBezTo>
                    <a:pt x="618104" y="233452"/>
                    <a:pt x="588565" y="262991"/>
                    <a:pt x="552128" y="262991"/>
                  </a:cubicBezTo>
                  <a:lnTo>
                    <a:pt x="65977" y="262991"/>
                  </a:lnTo>
                  <a:cubicBezTo>
                    <a:pt x="29539" y="262991"/>
                    <a:pt x="0" y="233452"/>
                    <a:pt x="0" y="197014"/>
                  </a:cubicBezTo>
                  <a:lnTo>
                    <a:pt x="0" y="65977"/>
                  </a:lnTo>
                  <a:cubicBezTo>
                    <a:pt x="0" y="29539"/>
                    <a:pt x="29539" y="0"/>
                    <a:pt x="65977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618104" cy="34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Daily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01718" y="3365694"/>
            <a:ext cx="147801" cy="5806462"/>
          </a:xfrm>
          <a:custGeom>
            <a:avLst/>
            <a:gdLst/>
            <a:ahLst/>
            <a:cxnLst/>
            <a:rect r="r" b="b" t="t" l="l"/>
            <a:pathLst>
              <a:path h="5806462" w="147801">
                <a:moveTo>
                  <a:pt x="0" y="0"/>
                </a:moveTo>
                <a:lnTo>
                  <a:pt x="147801" y="0"/>
                </a:lnTo>
                <a:lnTo>
                  <a:pt x="147801" y="5806462"/>
                </a:lnTo>
                <a:lnTo>
                  <a:pt x="0" y="5806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23866" y="3365694"/>
            <a:ext cx="147801" cy="5806462"/>
          </a:xfrm>
          <a:custGeom>
            <a:avLst/>
            <a:gdLst/>
            <a:ahLst/>
            <a:cxnLst/>
            <a:rect r="r" b="b" t="t" l="l"/>
            <a:pathLst>
              <a:path h="5806462" w="147801">
                <a:moveTo>
                  <a:pt x="0" y="0"/>
                </a:moveTo>
                <a:lnTo>
                  <a:pt x="147801" y="0"/>
                </a:lnTo>
                <a:lnTo>
                  <a:pt x="147801" y="5806462"/>
                </a:lnTo>
                <a:lnTo>
                  <a:pt x="0" y="5806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69103" y="4956197"/>
            <a:ext cx="2395916" cy="870819"/>
            <a:chOff x="0" y="0"/>
            <a:chExt cx="631023" cy="2293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1023" cy="229352"/>
            </a:xfrm>
            <a:custGeom>
              <a:avLst/>
              <a:gdLst/>
              <a:ahLst/>
              <a:cxnLst/>
              <a:rect r="r" b="b" t="t" l="l"/>
              <a:pathLst>
                <a:path h="229352" w="631023">
                  <a:moveTo>
                    <a:pt x="64626" y="0"/>
                  </a:moveTo>
                  <a:lnTo>
                    <a:pt x="566397" y="0"/>
                  </a:lnTo>
                  <a:cubicBezTo>
                    <a:pt x="602089" y="0"/>
                    <a:pt x="631023" y="28934"/>
                    <a:pt x="631023" y="64626"/>
                  </a:cubicBezTo>
                  <a:lnTo>
                    <a:pt x="631023" y="164726"/>
                  </a:lnTo>
                  <a:cubicBezTo>
                    <a:pt x="631023" y="200418"/>
                    <a:pt x="602089" y="229352"/>
                    <a:pt x="566397" y="229352"/>
                  </a:cubicBezTo>
                  <a:lnTo>
                    <a:pt x="64626" y="229352"/>
                  </a:lnTo>
                  <a:cubicBezTo>
                    <a:pt x="28934" y="229352"/>
                    <a:pt x="0" y="200418"/>
                    <a:pt x="0" y="164726"/>
                  </a:cubicBezTo>
                  <a:lnTo>
                    <a:pt x="0" y="64626"/>
                  </a:lnTo>
                  <a:cubicBezTo>
                    <a:pt x="0" y="28934"/>
                    <a:pt x="28934" y="0"/>
                    <a:pt x="64626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631023" cy="315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Trello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87669" y="3365694"/>
            <a:ext cx="2060711" cy="998544"/>
            <a:chOff x="0" y="0"/>
            <a:chExt cx="542739" cy="2629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2739" cy="262991"/>
            </a:xfrm>
            <a:custGeom>
              <a:avLst/>
              <a:gdLst/>
              <a:ahLst/>
              <a:cxnLst/>
              <a:rect r="r" b="b" t="t" l="l"/>
              <a:pathLst>
                <a:path h="262991" w="542739">
                  <a:moveTo>
                    <a:pt x="75138" y="0"/>
                  </a:moveTo>
                  <a:lnTo>
                    <a:pt x="467600" y="0"/>
                  </a:lnTo>
                  <a:cubicBezTo>
                    <a:pt x="509098" y="0"/>
                    <a:pt x="542739" y="33641"/>
                    <a:pt x="542739" y="75138"/>
                  </a:cubicBezTo>
                  <a:lnTo>
                    <a:pt x="542739" y="187853"/>
                  </a:lnTo>
                  <a:cubicBezTo>
                    <a:pt x="542739" y="229350"/>
                    <a:pt x="509098" y="262991"/>
                    <a:pt x="467600" y="262991"/>
                  </a:cubicBezTo>
                  <a:lnTo>
                    <a:pt x="75138" y="262991"/>
                  </a:lnTo>
                  <a:cubicBezTo>
                    <a:pt x="33641" y="262991"/>
                    <a:pt x="0" y="229350"/>
                    <a:pt x="0" y="187853"/>
                  </a:cubicBezTo>
                  <a:lnTo>
                    <a:pt x="0" y="75138"/>
                  </a:lnTo>
                  <a:cubicBezTo>
                    <a:pt x="0" y="33641"/>
                    <a:pt x="33641" y="0"/>
                    <a:pt x="75138" y="0"/>
                  </a:cubicBezTo>
                  <a:close/>
                </a:path>
              </a:pathLst>
            </a:custGeom>
            <a:solidFill>
              <a:srgbClr val="9DCD5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542739" cy="34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Qualité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233509" y="3400563"/>
            <a:ext cx="2702065" cy="998544"/>
            <a:chOff x="0" y="0"/>
            <a:chExt cx="711655" cy="2629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11655" cy="262991"/>
            </a:xfrm>
            <a:custGeom>
              <a:avLst/>
              <a:gdLst/>
              <a:ahLst/>
              <a:cxnLst/>
              <a:rect r="r" b="b" t="t" l="l"/>
              <a:pathLst>
                <a:path h="262991" w="711655">
                  <a:moveTo>
                    <a:pt x="57304" y="0"/>
                  </a:moveTo>
                  <a:lnTo>
                    <a:pt x="654351" y="0"/>
                  </a:lnTo>
                  <a:cubicBezTo>
                    <a:pt x="669549" y="0"/>
                    <a:pt x="684124" y="6037"/>
                    <a:pt x="694871" y="16784"/>
                  </a:cubicBezTo>
                  <a:cubicBezTo>
                    <a:pt x="705618" y="27530"/>
                    <a:pt x="711655" y="42106"/>
                    <a:pt x="711655" y="57304"/>
                  </a:cubicBezTo>
                  <a:lnTo>
                    <a:pt x="711655" y="205687"/>
                  </a:lnTo>
                  <a:cubicBezTo>
                    <a:pt x="711655" y="220885"/>
                    <a:pt x="705618" y="235461"/>
                    <a:pt x="694871" y="246207"/>
                  </a:cubicBezTo>
                  <a:cubicBezTo>
                    <a:pt x="684124" y="256954"/>
                    <a:pt x="669549" y="262991"/>
                    <a:pt x="654351" y="262991"/>
                  </a:cubicBezTo>
                  <a:lnTo>
                    <a:pt x="57304" y="262991"/>
                  </a:lnTo>
                  <a:cubicBezTo>
                    <a:pt x="42106" y="262991"/>
                    <a:pt x="27530" y="256954"/>
                    <a:pt x="16784" y="246207"/>
                  </a:cubicBezTo>
                  <a:cubicBezTo>
                    <a:pt x="6037" y="235461"/>
                    <a:pt x="0" y="220885"/>
                    <a:pt x="0" y="205687"/>
                  </a:cubicBezTo>
                  <a:lnTo>
                    <a:pt x="0" y="57304"/>
                  </a:lnTo>
                  <a:cubicBezTo>
                    <a:pt x="0" y="42106"/>
                    <a:pt x="6037" y="27530"/>
                    <a:pt x="16784" y="16784"/>
                  </a:cubicBezTo>
                  <a:cubicBezTo>
                    <a:pt x="27530" y="6037"/>
                    <a:pt x="42106" y="0"/>
                    <a:pt x="57304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711655" cy="34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la qualité du code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5124" y="3365694"/>
            <a:ext cx="2170648" cy="998544"/>
            <a:chOff x="0" y="0"/>
            <a:chExt cx="571693" cy="2629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71693" cy="262991"/>
            </a:xfrm>
            <a:custGeom>
              <a:avLst/>
              <a:gdLst/>
              <a:ahLst/>
              <a:cxnLst/>
              <a:rect r="r" b="b" t="t" l="l"/>
              <a:pathLst>
                <a:path h="262991" w="571693">
                  <a:moveTo>
                    <a:pt x="71333" y="0"/>
                  </a:moveTo>
                  <a:lnTo>
                    <a:pt x="500361" y="0"/>
                  </a:lnTo>
                  <a:cubicBezTo>
                    <a:pt x="539757" y="0"/>
                    <a:pt x="571693" y="31937"/>
                    <a:pt x="571693" y="71333"/>
                  </a:cubicBezTo>
                  <a:lnTo>
                    <a:pt x="571693" y="191658"/>
                  </a:lnTo>
                  <a:cubicBezTo>
                    <a:pt x="571693" y="231054"/>
                    <a:pt x="539757" y="262991"/>
                    <a:pt x="500361" y="262991"/>
                  </a:cubicBezTo>
                  <a:lnTo>
                    <a:pt x="71333" y="262991"/>
                  </a:lnTo>
                  <a:cubicBezTo>
                    <a:pt x="31937" y="262991"/>
                    <a:pt x="0" y="231054"/>
                    <a:pt x="0" y="191658"/>
                  </a:cubicBezTo>
                  <a:lnTo>
                    <a:pt x="0" y="71333"/>
                  </a:lnTo>
                  <a:cubicBezTo>
                    <a:pt x="0" y="31937"/>
                    <a:pt x="31937" y="0"/>
                    <a:pt x="71333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571693" cy="34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Les Tests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662068" y="4833045"/>
            <a:ext cx="2572624" cy="998544"/>
            <a:chOff x="0" y="0"/>
            <a:chExt cx="677564" cy="26299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77564" cy="262991"/>
            </a:xfrm>
            <a:custGeom>
              <a:avLst/>
              <a:gdLst/>
              <a:ahLst/>
              <a:cxnLst/>
              <a:rect r="r" b="b" t="t" l="l"/>
              <a:pathLst>
                <a:path h="262991" w="677564">
                  <a:moveTo>
                    <a:pt x="60187" y="0"/>
                  </a:moveTo>
                  <a:lnTo>
                    <a:pt x="617377" y="0"/>
                  </a:lnTo>
                  <a:cubicBezTo>
                    <a:pt x="633339" y="0"/>
                    <a:pt x="648648" y="6341"/>
                    <a:pt x="659935" y="17628"/>
                  </a:cubicBezTo>
                  <a:cubicBezTo>
                    <a:pt x="671222" y="28916"/>
                    <a:pt x="677564" y="44224"/>
                    <a:pt x="677564" y="60187"/>
                  </a:cubicBezTo>
                  <a:lnTo>
                    <a:pt x="677564" y="202804"/>
                  </a:lnTo>
                  <a:cubicBezTo>
                    <a:pt x="677564" y="236044"/>
                    <a:pt x="650617" y="262991"/>
                    <a:pt x="617377" y="262991"/>
                  </a:cubicBezTo>
                  <a:lnTo>
                    <a:pt x="60187" y="262991"/>
                  </a:lnTo>
                  <a:cubicBezTo>
                    <a:pt x="44224" y="262991"/>
                    <a:pt x="28916" y="256650"/>
                    <a:pt x="17628" y="245363"/>
                  </a:cubicBezTo>
                  <a:cubicBezTo>
                    <a:pt x="6341" y="234075"/>
                    <a:pt x="0" y="218767"/>
                    <a:pt x="0" y="202804"/>
                  </a:cubicBezTo>
                  <a:lnTo>
                    <a:pt x="0" y="60187"/>
                  </a:lnTo>
                  <a:cubicBezTo>
                    <a:pt x="0" y="44224"/>
                    <a:pt x="6341" y="28916"/>
                    <a:pt x="17628" y="17628"/>
                  </a:cubicBezTo>
                  <a:cubicBezTo>
                    <a:pt x="28916" y="6341"/>
                    <a:pt x="44224" y="0"/>
                    <a:pt x="60187" y="0"/>
                  </a:cubicBezTo>
                  <a:close/>
                </a:path>
              </a:pathLst>
            </a:custGeom>
            <a:solidFill>
              <a:srgbClr val="9DCD5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677564" cy="34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Organisation du travail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950345" y="4922983"/>
            <a:ext cx="2280103" cy="998544"/>
            <a:chOff x="0" y="0"/>
            <a:chExt cx="600521" cy="26299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00521" cy="262991"/>
            </a:xfrm>
            <a:custGeom>
              <a:avLst/>
              <a:gdLst/>
              <a:ahLst/>
              <a:cxnLst/>
              <a:rect r="r" b="b" t="t" l="l"/>
              <a:pathLst>
                <a:path h="262991" w="600521">
                  <a:moveTo>
                    <a:pt x="67909" y="0"/>
                  </a:moveTo>
                  <a:lnTo>
                    <a:pt x="532612" y="0"/>
                  </a:lnTo>
                  <a:cubicBezTo>
                    <a:pt x="570117" y="0"/>
                    <a:pt x="600521" y="30404"/>
                    <a:pt x="600521" y="67909"/>
                  </a:cubicBezTo>
                  <a:lnTo>
                    <a:pt x="600521" y="195083"/>
                  </a:lnTo>
                  <a:cubicBezTo>
                    <a:pt x="600521" y="232587"/>
                    <a:pt x="570117" y="262991"/>
                    <a:pt x="532612" y="262991"/>
                  </a:cubicBezTo>
                  <a:lnTo>
                    <a:pt x="67909" y="262991"/>
                  </a:lnTo>
                  <a:cubicBezTo>
                    <a:pt x="30404" y="262991"/>
                    <a:pt x="0" y="232587"/>
                    <a:pt x="0" y="195083"/>
                  </a:cubicBezTo>
                  <a:lnTo>
                    <a:pt x="0" y="67909"/>
                  </a:lnTo>
                  <a:cubicBezTo>
                    <a:pt x="0" y="30404"/>
                    <a:pt x="30404" y="0"/>
                    <a:pt x="67909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600521" cy="34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Respect des délais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747867" y="3484801"/>
            <a:ext cx="2280103" cy="760330"/>
            <a:chOff x="0" y="0"/>
            <a:chExt cx="600521" cy="20025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00521" cy="200252"/>
            </a:xfrm>
            <a:custGeom>
              <a:avLst/>
              <a:gdLst/>
              <a:ahLst/>
              <a:cxnLst/>
              <a:rect r="r" b="b" t="t" l="l"/>
              <a:pathLst>
                <a:path h="200252" w="600521">
                  <a:moveTo>
                    <a:pt x="67909" y="0"/>
                  </a:moveTo>
                  <a:lnTo>
                    <a:pt x="532612" y="0"/>
                  </a:lnTo>
                  <a:cubicBezTo>
                    <a:pt x="570117" y="0"/>
                    <a:pt x="600521" y="30404"/>
                    <a:pt x="600521" y="67909"/>
                  </a:cubicBezTo>
                  <a:lnTo>
                    <a:pt x="600521" y="132343"/>
                  </a:lnTo>
                  <a:cubicBezTo>
                    <a:pt x="600521" y="169848"/>
                    <a:pt x="570117" y="200252"/>
                    <a:pt x="532612" y="200252"/>
                  </a:cubicBezTo>
                  <a:lnTo>
                    <a:pt x="67909" y="200252"/>
                  </a:lnTo>
                  <a:cubicBezTo>
                    <a:pt x="30404" y="200252"/>
                    <a:pt x="0" y="169848"/>
                    <a:pt x="0" y="132343"/>
                  </a:cubicBezTo>
                  <a:lnTo>
                    <a:pt x="0" y="67909"/>
                  </a:lnTo>
                  <a:cubicBezTo>
                    <a:pt x="0" y="30404"/>
                    <a:pt x="30404" y="0"/>
                    <a:pt x="67909" y="0"/>
                  </a:cubicBezTo>
                  <a:close/>
                </a:path>
              </a:pathLst>
            </a:custGeom>
            <a:solidFill>
              <a:srgbClr val="9DCD5A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600521" cy="285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Qualité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747867" y="7045423"/>
            <a:ext cx="2280103" cy="998544"/>
            <a:chOff x="0" y="0"/>
            <a:chExt cx="600521" cy="26299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00521" cy="262991"/>
            </a:xfrm>
            <a:custGeom>
              <a:avLst/>
              <a:gdLst/>
              <a:ahLst/>
              <a:cxnLst/>
              <a:rect r="r" b="b" t="t" l="l"/>
              <a:pathLst>
                <a:path h="262991" w="600521">
                  <a:moveTo>
                    <a:pt x="67909" y="0"/>
                  </a:moveTo>
                  <a:lnTo>
                    <a:pt x="532612" y="0"/>
                  </a:lnTo>
                  <a:cubicBezTo>
                    <a:pt x="570117" y="0"/>
                    <a:pt x="600521" y="30404"/>
                    <a:pt x="600521" y="67909"/>
                  </a:cubicBezTo>
                  <a:lnTo>
                    <a:pt x="600521" y="195083"/>
                  </a:lnTo>
                  <a:cubicBezTo>
                    <a:pt x="600521" y="232587"/>
                    <a:pt x="570117" y="262991"/>
                    <a:pt x="532612" y="262991"/>
                  </a:cubicBezTo>
                  <a:lnTo>
                    <a:pt x="67909" y="262991"/>
                  </a:lnTo>
                  <a:cubicBezTo>
                    <a:pt x="30404" y="262991"/>
                    <a:pt x="0" y="232587"/>
                    <a:pt x="0" y="195083"/>
                  </a:cubicBezTo>
                  <a:lnTo>
                    <a:pt x="0" y="67909"/>
                  </a:lnTo>
                  <a:cubicBezTo>
                    <a:pt x="0" y="30404"/>
                    <a:pt x="30404" y="0"/>
                    <a:pt x="67909" y="0"/>
                  </a:cubicBezTo>
                  <a:close/>
                </a:path>
              </a:pathLst>
            </a:custGeom>
            <a:solidFill>
              <a:srgbClr val="9DCD5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600521" cy="34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Organisation du taravail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108335" y="3365694"/>
            <a:ext cx="3943058" cy="2592213"/>
            <a:chOff x="0" y="0"/>
            <a:chExt cx="1312123" cy="86260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12123" cy="862605"/>
            </a:xfrm>
            <a:custGeom>
              <a:avLst/>
              <a:gdLst/>
              <a:ahLst/>
              <a:cxnLst/>
              <a:rect r="r" b="b" t="t" l="l"/>
              <a:pathLst>
                <a:path h="862605" w="1312123">
                  <a:moveTo>
                    <a:pt x="86391" y="0"/>
                  </a:moveTo>
                  <a:lnTo>
                    <a:pt x="1225732" y="0"/>
                  </a:lnTo>
                  <a:cubicBezTo>
                    <a:pt x="1273444" y="0"/>
                    <a:pt x="1312123" y="38679"/>
                    <a:pt x="1312123" y="86391"/>
                  </a:cubicBezTo>
                  <a:lnTo>
                    <a:pt x="1312123" y="776214"/>
                  </a:lnTo>
                  <a:cubicBezTo>
                    <a:pt x="1312123" y="799127"/>
                    <a:pt x="1303021" y="821100"/>
                    <a:pt x="1286820" y="837302"/>
                  </a:cubicBezTo>
                  <a:cubicBezTo>
                    <a:pt x="1270618" y="853503"/>
                    <a:pt x="1248644" y="862605"/>
                    <a:pt x="1225732" y="862605"/>
                  </a:cubicBezTo>
                  <a:lnTo>
                    <a:pt x="86391" y="862605"/>
                  </a:lnTo>
                  <a:cubicBezTo>
                    <a:pt x="38679" y="862605"/>
                    <a:pt x="0" y="823927"/>
                    <a:pt x="0" y="776214"/>
                  </a:cubicBezTo>
                  <a:lnTo>
                    <a:pt x="0" y="86391"/>
                  </a:lnTo>
                  <a:cubicBezTo>
                    <a:pt x="0" y="38679"/>
                    <a:pt x="38679" y="0"/>
                    <a:pt x="863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CC0DF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312123" cy="90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108335" y="6852647"/>
            <a:ext cx="3943058" cy="2319509"/>
            <a:chOff x="0" y="0"/>
            <a:chExt cx="1312123" cy="77185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12123" cy="771858"/>
            </a:xfrm>
            <a:custGeom>
              <a:avLst/>
              <a:gdLst/>
              <a:ahLst/>
              <a:cxnLst/>
              <a:rect r="r" b="b" t="t" l="l"/>
              <a:pathLst>
                <a:path h="771858" w="1312123">
                  <a:moveTo>
                    <a:pt x="86391" y="0"/>
                  </a:moveTo>
                  <a:lnTo>
                    <a:pt x="1225732" y="0"/>
                  </a:lnTo>
                  <a:cubicBezTo>
                    <a:pt x="1273444" y="0"/>
                    <a:pt x="1312123" y="38679"/>
                    <a:pt x="1312123" y="86391"/>
                  </a:cubicBezTo>
                  <a:lnTo>
                    <a:pt x="1312123" y="685467"/>
                  </a:lnTo>
                  <a:cubicBezTo>
                    <a:pt x="1312123" y="708379"/>
                    <a:pt x="1303021" y="730353"/>
                    <a:pt x="1286820" y="746555"/>
                  </a:cubicBezTo>
                  <a:cubicBezTo>
                    <a:pt x="1270618" y="762756"/>
                    <a:pt x="1248644" y="771858"/>
                    <a:pt x="1225732" y="771858"/>
                  </a:cubicBezTo>
                  <a:lnTo>
                    <a:pt x="86391" y="771858"/>
                  </a:lnTo>
                  <a:cubicBezTo>
                    <a:pt x="38679" y="771858"/>
                    <a:pt x="0" y="733179"/>
                    <a:pt x="0" y="685467"/>
                  </a:cubicBezTo>
                  <a:lnTo>
                    <a:pt x="0" y="86391"/>
                  </a:lnTo>
                  <a:cubicBezTo>
                    <a:pt x="0" y="38679"/>
                    <a:pt x="38679" y="0"/>
                    <a:pt x="863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CC0DF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312123" cy="809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90634" y="2291055"/>
            <a:ext cx="630032" cy="630032"/>
          </a:xfrm>
          <a:custGeom>
            <a:avLst/>
            <a:gdLst/>
            <a:ahLst/>
            <a:cxnLst/>
            <a:rect r="r" b="b" t="t" l="l"/>
            <a:pathLst>
              <a:path h="630032" w="630032">
                <a:moveTo>
                  <a:pt x="0" y="0"/>
                </a:moveTo>
                <a:lnTo>
                  <a:pt x="630032" y="0"/>
                </a:lnTo>
                <a:lnTo>
                  <a:pt x="630032" y="630032"/>
                </a:lnTo>
                <a:lnTo>
                  <a:pt x="0" y="630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401680" y="2099615"/>
            <a:ext cx="727055" cy="824495"/>
          </a:xfrm>
          <a:custGeom>
            <a:avLst/>
            <a:gdLst/>
            <a:ahLst/>
            <a:cxnLst/>
            <a:rect r="r" b="b" t="t" l="l"/>
            <a:pathLst>
              <a:path h="824495" w="727055">
                <a:moveTo>
                  <a:pt x="0" y="0"/>
                </a:moveTo>
                <a:lnTo>
                  <a:pt x="727054" y="0"/>
                </a:lnTo>
                <a:lnTo>
                  <a:pt x="727054" y="824495"/>
                </a:lnTo>
                <a:lnTo>
                  <a:pt x="0" y="824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2742213" y="2099615"/>
            <a:ext cx="756204" cy="775955"/>
          </a:xfrm>
          <a:custGeom>
            <a:avLst/>
            <a:gdLst/>
            <a:ahLst/>
            <a:cxnLst/>
            <a:rect r="r" b="b" t="t" l="l"/>
            <a:pathLst>
              <a:path h="775955" w="756204">
                <a:moveTo>
                  <a:pt x="0" y="0"/>
                </a:moveTo>
                <a:lnTo>
                  <a:pt x="756203" y="0"/>
                </a:lnTo>
                <a:lnTo>
                  <a:pt x="756203" y="775956"/>
                </a:lnTo>
                <a:lnTo>
                  <a:pt x="0" y="775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217844" y="213242"/>
            <a:ext cx="10012604" cy="7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48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5.3.Rétrospective du sprint 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19221" y="9528077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54016" y="947048"/>
            <a:ext cx="9256092" cy="5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2"/>
              </a:lnSpc>
            </a:pPr>
            <a:r>
              <a:rPr lang="en-US" sz="3800" b="true">
                <a:solidFill>
                  <a:srgbClr val="2884DC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1. Tableau de rétrospection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54016" y="2315285"/>
            <a:ext cx="2111003" cy="56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b="true" sz="3068">
                <a:solidFill>
                  <a:srgbClr val="82C2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Went Good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233509" y="2278303"/>
            <a:ext cx="2170410" cy="56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b="true" sz="3068">
                <a:solidFill>
                  <a:srgbClr val="82C2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To Improve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555887" y="2242817"/>
            <a:ext cx="2303239" cy="59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b="true" sz="3168">
                <a:solidFill>
                  <a:srgbClr val="82C2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Action Plan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470285" y="3460560"/>
            <a:ext cx="3291017" cy="2716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5"/>
              </a:lnSpc>
            </a:pPr>
            <a:r>
              <a:rPr lang="en-US" sz="2068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1-Améliorer la qualité du code par Suivre les normes de nomination.</a:t>
            </a:r>
          </a:p>
          <a:p>
            <a:pPr algn="ctr">
              <a:lnSpc>
                <a:spcPts val="2895"/>
              </a:lnSpc>
            </a:pPr>
          </a:p>
          <a:p>
            <a:pPr algn="l">
              <a:lnSpc>
                <a:spcPts val="2895"/>
              </a:lnSpc>
            </a:pPr>
            <a:r>
              <a:rPr lang="en-US" sz="2068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2-Revoir et mettre à jour</a:t>
            </a:r>
          </a:p>
          <a:p>
            <a:pPr algn="l">
              <a:lnSpc>
                <a:spcPts val="2895"/>
              </a:lnSpc>
            </a:pPr>
            <a:r>
              <a:rPr lang="en-US" sz="2068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régulièrement les tests</a:t>
            </a:r>
          </a:p>
          <a:p>
            <a:pPr algn="ctr">
              <a:lnSpc>
                <a:spcPts val="4295"/>
              </a:lnSpc>
              <a:spcBef>
                <a:spcPct val="0"/>
              </a:spcBef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14428348" y="7085966"/>
            <a:ext cx="3183673" cy="191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168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Allouer plus de</a:t>
            </a:r>
          </a:p>
          <a:p>
            <a:pPr algn="ctr">
              <a:lnSpc>
                <a:spcPts val="3035"/>
              </a:lnSpc>
            </a:pPr>
            <a:r>
              <a:rPr lang="en-US" sz="2168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temps à la revue</a:t>
            </a:r>
          </a:p>
          <a:p>
            <a:pPr algn="ctr">
              <a:lnSpc>
                <a:spcPts val="3035"/>
              </a:lnSpc>
            </a:pPr>
            <a:r>
              <a:rPr lang="en-US" sz="2168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et a l’estimation</a:t>
            </a:r>
          </a:p>
          <a:p>
            <a:pPr algn="ctr">
              <a:lnSpc>
                <a:spcPts val="3035"/>
              </a:lnSpc>
            </a:pPr>
            <a:r>
              <a:rPr lang="en-US" sz="2168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des priorités et</a:t>
            </a:r>
          </a:p>
          <a:p>
            <a:pPr algn="ctr">
              <a:lnSpc>
                <a:spcPts val="2895"/>
              </a:lnSpc>
              <a:spcBef>
                <a:spcPct val="0"/>
              </a:spcBef>
            </a:pPr>
            <a:r>
              <a:rPr lang="en-US" b="true" sz="2068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des efforts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669103" y="6414754"/>
            <a:ext cx="2395916" cy="870819"/>
            <a:chOff x="0" y="0"/>
            <a:chExt cx="631023" cy="22935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631023" cy="229352"/>
            </a:xfrm>
            <a:custGeom>
              <a:avLst/>
              <a:gdLst/>
              <a:ahLst/>
              <a:cxnLst/>
              <a:rect r="r" b="b" t="t" l="l"/>
              <a:pathLst>
                <a:path h="229352" w="631023">
                  <a:moveTo>
                    <a:pt x="64626" y="0"/>
                  </a:moveTo>
                  <a:lnTo>
                    <a:pt x="566397" y="0"/>
                  </a:lnTo>
                  <a:cubicBezTo>
                    <a:pt x="602089" y="0"/>
                    <a:pt x="631023" y="28934"/>
                    <a:pt x="631023" y="64626"/>
                  </a:cubicBezTo>
                  <a:lnTo>
                    <a:pt x="631023" y="164726"/>
                  </a:lnTo>
                  <a:cubicBezTo>
                    <a:pt x="631023" y="200418"/>
                    <a:pt x="602089" y="229352"/>
                    <a:pt x="566397" y="229352"/>
                  </a:cubicBezTo>
                  <a:lnTo>
                    <a:pt x="64626" y="229352"/>
                  </a:lnTo>
                  <a:cubicBezTo>
                    <a:pt x="28934" y="229352"/>
                    <a:pt x="0" y="200418"/>
                    <a:pt x="0" y="164726"/>
                  </a:cubicBezTo>
                  <a:lnTo>
                    <a:pt x="0" y="64626"/>
                  </a:lnTo>
                  <a:cubicBezTo>
                    <a:pt x="0" y="28934"/>
                    <a:pt x="28934" y="0"/>
                    <a:pt x="64626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85725"/>
              <a:ext cx="631023" cy="315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Documentation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5803" y="477743"/>
            <a:ext cx="17194348" cy="9232076"/>
            <a:chOff x="0" y="0"/>
            <a:chExt cx="6162066" cy="33085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62066" cy="3308567"/>
            </a:xfrm>
            <a:custGeom>
              <a:avLst/>
              <a:gdLst/>
              <a:ahLst/>
              <a:cxnLst/>
              <a:rect r="r" b="b" t="t" l="l"/>
              <a:pathLst>
                <a:path h="3308567" w="6162066">
                  <a:moveTo>
                    <a:pt x="25215" y="0"/>
                  </a:moveTo>
                  <a:lnTo>
                    <a:pt x="6136852" y="0"/>
                  </a:lnTo>
                  <a:cubicBezTo>
                    <a:pt x="6150777" y="0"/>
                    <a:pt x="6162066" y="11289"/>
                    <a:pt x="6162066" y="25215"/>
                  </a:cubicBezTo>
                  <a:lnTo>
                    <a:pt x="6162066" y="3283353"/>
                  </a:lnTo>
                  <a:cubicBezTo>
                    <a:pt x="6162066" y="3290040"/>
                    <a:pt x="6159410" y="3296453"/>
                    <a:pt x="6154681" y="3301182"/>
                  </a:cubicBezTo>
                  <a:cubicBezTo>
                    <a:pt x="6149952" y="3305911"/>
                    <a:pt x="6143539" y="3308567"/>
                    <a:pt x="6136852" y="3308567"/>
                  </a:cubicBezTo>
                  <a:lnTo>
                    <a:pt x="25215" y="3308567"/>
                  </a:lnTo>
                  <a:cubicBezTo>
                    <a:pt x="18527" y="3308567"/>
                    <a:pt x="12114" y="3305911"/>
                    <a:pt x="7385" y="3301182"/>
                  </a:cubicBezTo>
                  <a:cubicBezTo>
                    <a:pt x="2657" y="3296453"/>
                    <a:pt x="0" y="3290040"/>
                    <a:pt x="0" y="3283353"/>
                  </a:cubicBezTo>
                  <a:lnTo>
                    <a:pt x="0" y="25215"/>
                  </a:lnTo>
                  <a:cubicBezTo>
                    <a:pt x="0" y="18527"/>
                    <a:pt x="2657" y="12114"/>
                    <a:pt x="7385" y="7385"/>
                  </a:cubicBezTo>
                  <a:cubicBezTo>
                    <a:pt x="12114" y="2657"/>
                    <a:pt x="18527" y="0"/>
                    <a:pt x="25215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82C2E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162066" cy="3356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2"/>
                </a:lnSpc>
              </a:pPr>
            </a:p>
            <a:p>
              <a:pPr algn="ctr">
                <a:lnSpc>
                  <a:spcPts val="185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90107" y="3197377"/>
            <a:ext cx="10907786" cy="3007028"/>
            <a:chOff x="0" y="0"/>
            <a:chExt cx="2872833" cy="7919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72833" cy="791974"/>
            </a:xfrm>
            <a:custGeom>
              <a:avLst/>
              <a:gdLst/>
              <a:ahLst/>
              <a:cxnLst/>
              <a:rect r="r" b="b" t="t" l="l"/>
              <a:pathLst>
                <a:path h="791974" w="2872833">
                  <a:moveTo>
                    <a:pt x="42586" y="0"/>
                  </a:moveTo>
                  <a:lnTo>
                    <a:pt x="2830247" y="0"/>
                  </a:lnTo>
                  <a:cubicBezTo>
                    <a:pt x="2841541" y="0"/>
                    <a:pt x="2852373" y="4487"/>
                    <a:pt x="2860360" y="12473"/>
                  </a:cubicBezTo>
                  <a:cubicBezTo>
                    <a:pt x="2868346" y="20459"/>
                    <a:pt x="2872833" y="31291"/>
                    <a:pt x="2872833" y="42586"/>
                  </a:cubicBezTo>
                  <a:lnTo>
                    <a:pt x="2872833" y="749389"/>
                  </a:lnTo>
                  <a:cubicBezTo>
                    <a:pt x="2872833" y="760683"/>
                    <a:pt x="2868346" y="771515"/>
                    <a:pt x="2860360" y="779501"/>
                  </a:cubicBezTo>
                  <a:cubicBezTo>
                    <a:pt x="2852373" y="787488"/>
                    <a:pt x="2841541" y="791974"/>
                    <a:pt x="2830247" y="791974"/>
                  </a:cubicBezTo>
                  <a:lnTo>
                    <a:pt x="42586" y="791974"/>
                  </a:lnTo>
                  <a:cubicBezTo>
                    <a:pt x="31291" y="791974"/>
                    <a:pt x="20459" y="787488"/>
                    <a:pt x="12473" y="779501"/>
                  </a:cubicBezTo>
                  <a:cubicBezTo>
                    <a:pt x="4487" y="771515"/>
                    <a:pt x="0" y="760683"/>
                    <a:pt x="0" y="749389"/>
                  </a:cubicBezTo>
                  <a:lnTo>
                    <a:pt x="0" y="42586"/>
                  </a:lnTo>
                  <a:cubicBezTo>
                    <a:pt x="0" y="31291"/>
                    <a:pt x="4487" y="20459"/>
                    <a:pt x="12473" y="12473"/>
                  </a:cubicBezTo>
                  <a:cubicBezTo>
                    <a:pt x="20459" y="4487"/>
                    <a:pt x="31291" y="0"/>
                    <a:pt x="42586" y="0"/>
                  </a:cubicBezTo>
                  <a:close/>
                </a:path>
              </a:pathLst>
            </a:custGeom>
            <a:solidFill>
              <a:srgbClr val="82C2E6"/>
            </a:solidFill>
            <a:ln w="95250" cap="rnd">
              <a:solidFill>
                <a:srgbClr val="82C2E6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72833" cy="830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95859" y="4038563"/>
            <a:ext cx="1187115" cy="1324657"/>
            <a:chOff x="0" y="0"/>
            <a:chExt cx="752744" cy="8399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2744" cy="839958"/>
            </a:xfrm>
            <a:custGeom>
              <a:avLst/>
              <a:gdLst/>
              <a:ahLst/>
              <a:cxnLst/>
              <a:rect r="r" b="b" t="t" l="l"/>
              <a:pathLst>
                <a:path h="839958" w="752744">
                  <a:moveTo>
                    <a:pt x="376372" y="0"/>
                  </a:moveTo>
                  <a:cubicBezTo>
                    <a:pt x="168507" y="0"/>
                    <a:pt x="0" y="188031"/>
                    <a:pt x="0" y="419979"/>
                  </a:cubicBezTo>
                  <a:cubicBezTo>
                    <a:pt x="0" y="651927"/>
                    <a:pt x="168507" y="839958"/>
                    <a:pt x="376372" y="839958"/>
                  </a:cubicBezTo>
                  <a:cubicBezTo>
                    <a:pt x="584236" y="839958"/>
                    <a:pt x="752744" y="651927"/>
                    <a:pt x="752744" y="419979"/>
                  </a:cubicBezTo>
                  <a:cubicBezTo>
                    <a:pt x="752744" y="188031"/>
                    <a:pt x="584236" y="0"/>
                    <a:pt x="3763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0570" y="-64129"/>
              <a:ext cx="611604" cy="825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0"/>
                </a:lnSpc>
              </a:pPr>
              <a:r>
                <a:rPr lang="en-US" sz="3993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01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681793" y="4105923"/>
            <a:ext cx="9543942" cy="1037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70"/>
              </a:lnSpc>
            </a:pPr>
            <a:r>
              <a:rPr lang="en-US" sz="5621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Contexte de l’application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3905" y="213242"/>
            <a:ext cx="9256092" cy="7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48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5.3.Rétrospective du sprint 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113470"/>
            <a:ext cx="9256092" cy="5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2"/>
              </a:lnSpc>
            </a:pPr>
            <a:r>
              <a:rPr lang="en-US" sz="3800" b="true">
                <a:solidFill>
                  <a:srgbClr val="2884DC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2.Burn Down Chart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7201" y="521854"/>
            <a:ext cx="18790816" cy="10082916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flipH="true" flipV="true">
            <a:off x="1487418" y="9885510"/>
            <a:ext cx="15771865" cy="190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19221" y="9528077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23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5803" y="477743"/>
            <a:ext cx="17194348" cy="9232076"/>
            <a:chOff x="0" y="0"/>
            <a:chExt cx="6162066" cy="33085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62066" cy="3308567"/>
            </a:xfrm>
            <a:custGeom>
              <a:avLst/>
              <a:gdLst/>
              <a:ahLst/>
              <a:cxnLst/>
              <a:rect r="r" b="b" t="t" l="l"/>
              <a:pathLst>
                <a:path h="3308567" w="6162066">
                  <a:moveTo>
                    <a:pt x="25215" y="0"/>
                  </a:moveTo>
                  <a:lnTo>
                    <a:pt x="6136852" y="0"/>
                  </a:lnTo>
                  <a:cubicBezTo>
                    <a:pt x="6150777" y="0"/>
                    <a:pt x="6162066" y="11289"/>
                    <a:pt x="6162066" y="25215"/>
                  </a:cubicBezTo>
                  <a:lnTo>
                    <a:pt x="6162066" y="3283353"/>
                  </a:lnTo>
                  <a:cubicBezTo>
                    <a:pt x="6162066" y="3290040"/>
                    <a:pt x="6159410" y="3296453"/>
                    <a:pt x="6154681" y="3301182"/>
                  </a:cubicBezTo>
                  <a:cubicBezTo>
                    <a:pt x="6149952" y="3305911"/>
                    <a:pt x="6143539" y="3308567"/>
                    <a:pt x="6136852" y="3308567"/>
                  </a:cubicBezTo>
                  <a:lnTo>
                    <a:pt x="25215" y="3308567"/>
                  </a:lnTo>
                  <a:cubicBezTo>
                    <a:pt x="18527" y="3308567"/>
                    <a:pt x="12114" y="3305911"/>
                    <a:pt x="7385" y="3301182"/>
                  </a:cubicBezTo>
                  <a:cubicBezTo>
                    <a:pt x="2657" y="3296453"/>
                    <a:pt x="0" y="3290040"/>
                    <a:pt x="0" y="3283353"/>
                  </a:cubicBezTo>
                  <a:lnTo>
                    <a:pt x="0" y="25215"/>
                  </a:lnTo>
                  <a:cubicBezTo>
                    <a:pt x="0" y="18527"/>
                    <a:pt x="2657" y="12114"/>
                    <a:pt x="7385" y="7385"/>
                  </a:cubicBezTo>
                  <a:cubicBezTo>
                    <a:pt x="12114" y="2657"/>
                    <a:pt x="18527" y="0"/>
                    <a:pt x="25215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82C2E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162066" cy="3356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2"/>
                </a:lnSpc>
              </a:pPr>
            </a:p>
            <a:p>
              <a:pPr algn="ctr">
                <a:lnSpc>
                  <a:spcPts val="185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90107" y="3197377"/>
            <a:ext cx="10907786" cy="3007028"/>
            <a:chOff x="0" y="0"/>
            <a:chExt cx="2872833" cy="7919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72833" cy="791974"/>
            </a:xfrm>
            <a:custGeom>
              <a:avLst/>
              <a:gdLst/>
              <a:ahLst/>
              <a:cxnLst/>
              <a:rect r="r" b="b" t="t" l="l"/>
              <a:pathLst>
                <a:path h="791974" w="2872833">
                  <a:moveTo>
                    <a:pt x="42586" y="0"/>
                  </a:moveTo>
                  <a:lnTo>
                    <a:pt x="2830247" y="0"/>
                  </a:lnTo>
                  <a:cubicBezTo>
                    <a:pt x="2841541" y="0"/>
                    <a:pt x="2852373" y="4487"/>
                    <a:pt x="2860360" y="12473"/>
                  </a:cubicBezTo>
                  <a:cubicBezTo>
                    <a:pt x="2868346" y="20459"/>
                    <a:pt x="2872833" y="31291"/>
                    <a:pt x="2872833" y="42586"/>
                  </a:cubicBezTo>
                  <a:lnTo>
                    <a:pt x="2872833" y="749389"/>
                  </a:lnTo>
                  <a:cubicBezTo>
                    <a:pt x="2872833" y="760683"/>
                    <a:pt x="2868346" y="771515"/>
                    <a:pt x="2860360" y="779501"/>
                  </a:cubicBezTo>
                  <a:cubicBezTo>
                    <a:pt x="2852373" y="787488"/>
                    <a:pt x="2841541" y="791974"/>
                    <a:pt x="2830247" y="791974"/>
                  </a:cubicBezTo>
                  <a:lnTo>
                    <a:pt x="42586" y="791974"/>
                  </a:lnTo>
                  <a:cubicBezTo>
                    <a:pt x="31291" y="791974"/>
                    <a:pt x="20459" y="787488"/>
                    <a:pt x="12473" y="779501"/>
                  </a:cubicBezTo>
                  <a:cubicBezTo>
                    <a:pt x="4487" y="771515"/>
                    <a:pt x="0" y="760683"/>
                    <a:pt x="0" y="749389"/>
                  </a:cubicBezTo>
                  <a:lnTo>
                    <a:pt x="0" y="42586"/>
                  </a:lnTo>
                  <a:cubicBezTo>
                    <a:pt x="0" y="31291"/>
                    <a:pt x="4487" y="20459"/>
                    <a:pt x="12473" y="12473"/>
                  </a:cubicBezTo>
                  <a:cubicBezTo>
                    <a:pt x="20459" y="4487"/>
                    <a:pt x="31291" y="0"/>
                    <a:pt x="42586" y="0"/>
                  </a:cubicBezTo>
                  <a:close/>
                </a:path>
              </a:pathLst>
            </a:custGeom>
            <a:solidFill>
              <a:srgbClr val="82C2E6"/>
            </a:solidFill>
            <a:ln w="95250" cap="rnd">
              <a:solidFill>
                <a:srgbClr val="82C2E6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72833" cy="830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455133" y="3902700"/>
            <a:ext cx="1187115" cy="1324657"/>
            <a:chOff x="0" y="0"/>
            <a:chExt cx="752744" cy="8399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2744" cy="839958"/>
            </a:xfrm>
            <a:custGeom>
              <a:avLst/>
              <a:gdLst/>
              <a:ahLst/>
              <a:cxnLst/>
              <a:rect r="r" b="b" t="t" l="l"/>
              <a:pathLst>
                <a:path h="839958" w="752744">
                  <a:moveTo>
                    <a:pt x="376372" y="0"/>
                  </a:moveTo>
                  <a:cubicBezTo>
                    <a:pt x="168507" y="0"/>
                    <a:pt x="0" y="188031"/>
                    <a:pt x="0" y="419979"/>
                  </a:cubicBezTo>
                  <a:cubicBezTo>
                    <a:pt x="0" y="651927"/>
                    <a:pt x="168507" y="839958"/>
                    <a:pt x="376372" y="839958"/>
                  </a:cubicBezTo>
                  <a:cubicBezTo>
                    <a:pt x="584236" y="839958"/>
                    <a:pt x="752744" y="651927"/>
                    <a:pt x="752744" y="419979"/>
                  </a:cubicBezTo>
                  <a:cubicBezTo>
                    <a:pt x="752744" y="188031"/>
                    <a:pt x="584236" y="0"/>
                    <a:pt x="3763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0570" y="-64129"/>
              <a:ext cx="611604" cy="825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0"/>
                </a:lnSpc>
              </a:pPr>
              <a:r>
                <a:rPr lang="en-US" sz="3993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06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997293" y="3395681"/>
            <a:ext cx="8024663" cy="326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8"/>
              </a:lnSpc>
            </a:pPr>
            <a:r>
              <a:rPr lang="en-US" sz="347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Sprint 03 :</a:t>
            </a:r>
          </a:p>
          <a:p>
            <a:pPr algn="l">
              <a:lnSpc>
                <a:spcPts val="4858"/>
              </a:lnSpc>
            </a:pPr>
            <a:r>
              <a:rPr lang="en-US" sz="347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Améliorer la gestion des utilisateurs et optimiser l'expérience de travail des étudiant</a:t>
            </a:r>
          </a:p>
          <a:p>
            <a:pPr algn="l">
              <a:lnSpc>
                <a:spcPts val="6177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200" y="3663911"/>
            <a:ext cx="683854" cy="1582691"/>
          </a:xfrm>
          <a:custGeom>
            <a:avLst/>
            <a:gdLst/>
            <a:ahLst/>
            <a:cxnLst/>
            <a:rect r="r" b="b" t="t" l="l"/>
            <a:pathLst>
              <a:path h="1582691" w="683854">
                <a:moveTo>
                  <a:pt x="0" y="0"/>
                </a:moveTo>
                <a:lnTo>
                  <a:pt x="683854" y="0"/>
                </a:lnTo>
                <a:lnTo>
                  <a:pt x="683854" y="1582691"/>
                </a:lnTo>
                <a:lnTo>
                  <a:pt x="0" y="1582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4240">
            <a:off x="4989578" y="1469595"/>
            <a:ext cx="2869320" cy="897315"/>
          </a:xfrm>
          <a:custGeom>
            <a:avLst/>
            <a:gdLst/>
            <a:ahLst/>
            <a:cxnLst/>
            <a:rect r="r" b="b" t="t" l="l"/>
            <a:pathLst>
              <a:path h="897315" w="2869320">
                <a:moveTo>
                  <a:pt x="0" y="0"/>
                </a:moveTo>
                <a:lnTo>
                  <a:pt x="2869320" y="0"/>
                </a:lnTo>
                <a:lnTo>
                  <a:pt x="2869320" y="897314"/>
                </a:lnTo>
                <a:lnTo>
                  <a:pt x="0" y="897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64240">
            <a:off x="5006030" y="2905190"/>
            <a:ext cx="2869320" cy="897315"/>
          </a:xfrm>
          <a:custGeom>
            <a:avLst/>
            <a:gdLst/>
            <a:ahLst/>
            <a:cxnLst/>
            <a:rect r="r" b="b" t="t" l="l"/>
            <a:pathLst>
              <a:path h="897315" w="2869320">
                <a:moveTo>
                  <a:pt x="0" y="0"/>
                </a:moveTo>
                <a:lnTo>
                  <a:pt x="2869320" y="0"/>
                </a:lnTo>
                <a:lnTo>
                  <a:pt x="2869320" y="897315"/>
                </a:lnTo>
                <a:lnTo>
                  <a:pt x="0" y="897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64240">
            <a:off x="5020312" y="4431547"/>
            <a:ext cx="2855231" cy="892909"/>
          </a:xfrm>
          <a:custGeom>
            <a:avLst/>
            <a:gdLst/>
            <a:ahLst/>
            <a:cxnLst/>
            <a:rect r="r" b="b" t="t" l="l"/>
            <a:pathLst>
              <a:path h="892909" w="2855231">
                <a:moveTo>
                  <a:pt x="0" y="0"/>
                </a:moveTo>
                <a:lnTo>
                  <a:pt x="2855231" y="0"/>
                </a:lnTo>
                <a:lnTo>
                  <a:pt x="2855231" y="892909"/>
                </a:lnTo>
                <a:lnTo>
                  <a:pt x="0" y="892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5462" y="42027"/>
            <a:ext cx="6709713" cy="969499"/>
            <a:chOff x="0" y="0"/>
            <a:chExt cx="2095881" cy="3028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5881" cy="302838"/>
            </a:xfrm>
            <a:custGeom>
              <a:avLst/>
              <a:gdLst/>
              <a:ahLst/>
              <a:cxnLst/>
              <a:rect r="r" b="b" t="t" l="l"/>
              <a:pathLst>
                <a:path h="302838" w="2095881">
                  <a:moveTo>
                    <a:pt x="58846" y="0"/>
                  </a:moveTo>
                  <a:lnTo>
                    <a:pt x="2037036" y="0"/>
                  </a:lnTo>
                  <a:cubicBezTo>
                    <a:pt x="2052643" y="0"/>
                    <a:pt x="2067610" y="6200"/>
                    <a:pt x="2078646" y="17236"/>
                  </a:cubicBezTo>
                  <a:cubicBezTo>
                    <a:pt x="2089682" y="28271"/>
                    <a:pt x="2095881" y="43239"/>
                    <a:pt x="2095881" y="58846"/>
                  </a:cubicBezTo>
                  <a:lnTo>
                    <a:pt x="2095881" y="243992"/>
                  </a:lnTo>
                  <a:cubicBezTo>
                    <a:pt x="2095881" y="276492"/>
                    <a:pt x="2069535" y="302838"/>
                    <a:pt x="2037036" y="302838"/>
                  </a:cubicBezTo>
                  <a:lnTo>
                    <a:pt x="58846" y="302838"/>
                  </a:lnTo>
                  <a:cubicBezTo>
                    <a:pt x="43239" y="302838"/>
                    <a:pt x="28271" y="296638"/>
                    <a:pt x="17236" y="285602"/>
                  </a:cubicBezTo>
                  <a:cubicBezTo>
                    <a:pt x="6200" y="274567"/>
                    <a:pt x="0" y="259599"/>
                    <a:pt x="0" y="243992"/>
                  </a:cubicBezTo>
                  <a:lnTo>
                    <a:pt x="0" y="58846"/>
                  </a:lnTo>
                  <a:cubicBezTo>
                    <a:pt x="0" y="43239"/>
                    <a:pt x="6200" y="28271"/>
                    <a:pt x="17236" y="17236"/>
                  </a:cubicBezTo>
                  <a:cubicBezTo>
                    <a:pt x="28271" y="6200"/>
                    <a:pt x="43239" y="0"/>
                    <a:pt x="58846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95881" cy="340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         6.1.Diagramme de cas d’utilisation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45974" y="321928"/>
            <a:ext cx="526964" cy="526964"/>
          </a:xfrm>
          <a:custGeom>
            <a:avLst/>
            <a:gdLst/>
            <a:ahLst/>
            <a:cxnLst/>
            <a:rect r="r" b="b" t="t" l="l"/>
            <a:pathLst>
              <a:path h="526964" w="526964">
                <a:moveTo>
                  <a:pt x="0" y="0"/>
                </a:moveTo>
                <a:lnTo>
                  <a:pt x="526964" y="0"/>
                </a:lnTo>
                <a:lnTo>
                  <a:pt x="526964" y="526964"/>
                </a:lnTo>
                <a:lnTo>
                  <a:pt x="0" y="526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395210" y="8757959"/>
            <a:ext cx="2609332" cy="813075"/>
            <a:chOff x="0" y="0"/>
            <a:chExt cx="815065" cy="2539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5065" cy="253976"/>
            </a:xfrm>
            <a:custGeom>
              <a:avLst/>
              <a:gdLst/>
              <a:ahLst/>
              <a:cxnLst/>
              <a:rect r="r" b="b" t="t" l="l"/>
              <a:pathLst>
                <a:path h="253976" w="815065">
                  <a:moveTo>
                    <a:pt x="126988" y="0"/>
                  </a:moveTo>
                  <a:lnTo>
                    <a:pt x="688077" y="0"/>
                  </a:lnTo>
                  <a:cubicBezTo>
                    <a:pt x="721756" y="0"/>
                    <a:pt x="754056" y="13379"/>
                    <a:pt x="777871" y="37194"/>
                  </a:cubicBezTo>
                  <a:cubicBezTo>
                    <a:pt x="801686" y="61009"/>
                    <a:pt x="815065" y="93309"/>
                    <a:pt x="815065" y="126988"/>
                  </a:cubicBezTo>
                  <a:lnTo>
                    <a:pt x="815065" y="126988"/>
                  </a:lnTo>
                  <a:cubicBezTo>
                    <a:pt x="815065" y="197122"/>
                    <a:pt x="758210" y="253976"/>
                    <a:pt x="688077" y="253976"/>
                  </a:cubicBezTo>
                  <a:lnTo>
                    <a:pt x="126988" y="253976"/>
                  </a:lnTo>
                  <a:cubicBezTo>
                    <a:pt x="56855" y="253976"/>
                    <a:pt x="0" y="197122"/>
                    <a:pt x="0" y="126988"/>
                  </a:cubicBezTo>
                  <a:lnTo>
                    <a:pt x="0" y="126988"/>
                  </a:lnTo>
                  <a:cubicBezTo>
                    <a:pt x="0" y="56855"/>
                    <a:pt x="56855" y="0"/>
                    <a:pt x="126988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5065" cy="292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SPRINT 3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364240">
            <a:off x="4984147" y="5810314"/>
            <a:ext cx="3001258" cy="938575"/>
          </a:xfrm>
          <a:custGeom>
            <a:avLst/>
            <a:gdLst/>
            <a:ahLst/>
            <a:cxnLst/>
            <a:rect r="r" b="b" t="t" l="l"/>
            <a:pathLst>
              <a:path h="938575" w="3001258">
                <a:moveTo>
                  <a:pt x="0" y="0"/>
                </a:moveTo>
                <a:lnTo>
                  <a:pt x="3001259" y="0"/>
                </a:lnTo>
                <a:lnTo>
                  <a:pt x="3001259" y="938576"/>
                </a:lnTo>
                <a:lnTo>
                  <a:pt x="0" y="9385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flipV="true">
            <a:off x="2081054" y="3372459"/>
            <a:ext cx="2959106" cy="10827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2081054" y="4455257"/>
            <a:ext cx="3039943" cy="3677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2081054" y="4455257"/>
            <a:ext cx="2890601" cy="186721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2081054" y="1959986"/>
            <a:ext cx="2898718" cy="249527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364240">
            <a:off x="5037187" y="7891900"/>
            <a:ext cx="3001258" cy="938575"/>
          </a:xfrm>
          <a:custGeom>
            <a:avLst/>
            <a:gdLst/>
            <a:ahLst/>
            <a:cxnLst/>
            <a:rect r="r" b="b" t="t" l="l"/>
            <a:pathLst>
              <a:path h="938575" w="3001258">
                <a:moveTo>
                  <a:pt x="0" y="0"/>
                </a:moveTo>
                <a:lnTo>
                  <a:pt x="3001259" y="0"/>
                </a:lnTo>
                <a:lnTo>
                  <a:pt x="3001259" y="938575"/>
                </a:lnTo>
                <a:lnTo>
                  <a:pt x="0" y="938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2081054" y="4455257"/>
            <a:ext cx="2964548" cy="37472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364240">
            <a:off x="14002836" y="4434769"/>
            <a:ext cx="3970664" cy="1241735"/>
          </a:xfrm>
          <a:custGeom>
            <a:avLst/>
            <a:gdLst/>
            <a:ahLst/>
            <a:cxnLst/>
            <a:rect r="r" b="b" t="t" l="l"/>
            <a:pathLst>
              <a:path h="1241735" w="3970664">
                <a:moveTo>
                  <a:pt x="0" y="0"/>
                </a:moveTo>
                <a:lnTo>
                  <a:pt x="3970664" y="0"/>
                </a:lnTo>
                <a:lnTo>
                  <a:pt x="3970664" y="1241735"/>
                </a:lnTo>
                <a:lnTo>
                  <a:pt x="0" y="12417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flipH="true" flipV="true">
            <a:off x="1772673" y="9919637"/>
            <a:ext cx="15771865" cy="190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8870842" y="5436007"/>
            <a:ext cx="1247695" cy="812561"/>
          </a:xfrm>
          <a:custGeom>
            <a:avLst/>
            <a:gdLst/>
            <a:ahLst/>
            <a:cxnLst/>
            <a:rect r="r" b="b" t="t" l="l"/>
            <a:pathLst>
              <a:path h="812561" w="1247695">
                <a:moveTo>
                  <a:pt x="0" y="0"/>
                </a:moveTo>
                <a:lnTo>
                  <a:pt x="1247694" y="0"/>
                </a:lnTo>
                <a:lnTo>
                  <a:pt x="1247694" y="812561"/>
                </a:lnTo>
                <a:lnTo>
                  <a:pt x="0" y="8125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344607" y="1677689"/>
            <a:ext cx="2066182" cy="41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41"/>
              </a:lnSpc>
            </a:pPr>
            <a:r>
              <a:rPr lang="en-US" sz="2172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créer utilisateur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710974" y="3116400"/>
            <a:ext cx="1682486" cy="42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1"/>
              </a:lnSpc>
            </a:pPr>
            <a:r>
              <a:rPr lang="en-US" sz="2272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créer classe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676572" y="4707416"/>
            <a:ext cx="1969079" cy="38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1"/>
              </a:lnSpc>
            </a:pPr>
            <a:r>
              <a:rPr lang="en-US" sz="2072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créer matiére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04841" y="5431596"/>
            <a:ext cx="1868572" cy="36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Administrateur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344607" y="6111620"/>
            <a:ext cx="2415219" cy="35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21"/>
              </a:lnSpc>
            </a:pPr>
            <a:r>
              <a:rPr lang="en-US" sz="1872" spc="-11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gérer les entités de base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35050" y="8042662"/>
            <a:ext cx="2215803" cy="67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21"/>
              </a:lnSpc>
            </a:pPr>
            <a:r>
              <a:rPr lang="en-US" sz="1872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gérer les comptes utilisateur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03082" y="9562229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042391" y="5645747"/>
            <a:ext cx="1976722" cy="33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modifier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8829997" y="6414803"/>
            <a:ext cx="1356202" cy="883227"/>
          </a:xfrm>
          <a:custGeom>
            <a:avLst/>
            <a:gdLst/>
            <a:ahLst/>
            <a:cxnLst/>
            <a:rect r="r" b="b" t="t" l="l"/>
            <a:pathLst>
              <a:path h="883227" w="1356202">
                <a:moveTo>
                  <a:pt x="0" y="0"/>
                </a:moveTo>
                <a:lnTo>
                  <a:pt x="1356202" y="0"/>
                </a:lnTo>
                <a:lnTo>
                  <a:pt x="1356202" y="883227"/>
                </a:lnTo>
                <a:lnTo>
                  <a:pt x="0" y="8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8959785" y="6751649"/>
            <a:ext cx="1976722" cy="33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supprimer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9866798">
            <a:off x="8148593" y="5863120"/>
            <a:ext cx="802036" cy="211446"/>
          </a:xfrm>
          <a:custGeom>
            <a:avLst/>
            <a:gdLst/>
            <a:ahLst/>
            <a:cxnLst/>
            <a:rect r="r" b="b" t="t" l="l"/>
            <a:pathLst>
              <a:path h="211446" w="802036">
                <a:moveTo>
                  <a:pt x="0" y="0"/>
                </a:moveTo>
                <a:lnTo>
                  <a:pt x="802036" y="0"/>
                </a:lnTo>
                <a:lnTo>
                  <a:pt x="802036" y="211446"/>
                </a:lnTo>
                <a:lnTo>
                  <a:pt x="0" y="2114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8188716">
            <a:off x="8065391" y="6492900"/>
            <a:ext cx="802036" cy="211446"/>
          </a:xfrm>
          <a:custGeom>
            <a:avLst/>
            <a:gdLst/>
            <a:ahLst/>
            <a:cxnLst/>
            <a:rect r="r" b="b" t="t" l="l"/>
            <a:pathLst>
              <a:path h="211446" w="802036">
                <a:moveTo>
                  <a:pt x="0" y="0"/>
                </a:moveTo>
                <a:lnTo>
                  <a:pt x="802035" y="0"/>
                </a:lnTo>
                <a:lnTo>
                  <a:pt x="802035" y="211446"/>
                </a:lnTo>
                <a:lnTo>
                  <a:pt x="0" y="2114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4711231" y="4744652"/>
            <a:ext cx="2718821" cy="57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3"/>
              </a:lnSpc>
              <a:spcBef>
                <a:spcPct val="0"/>
              </a:spcBef>
            </a:pPr>
            <a:r>
              <a:rPr lang="en-US" sz="3002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s’authentifier</a:t>
            </a:r>
          </a:p>
        </p:txBody>
      </p:sp>
      <p:sp>
        <p:nvSpPr>
          <p:cNvPr name="AutoShape 36" id="36"/>
          <p:cNvSpPr/>
          <p:nvPr/>
        </p:nvSpPr>
        <p:spPr>
          <a:xfrm>
            <a:off x="7850852" y="2069975"/>
            <a:ext cx="9408448" cy="2204867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>
            <a:off x="7867304" y="3505570"/>
            <a:ext cx="7584798" cy="722721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>
            <a:off x="7898300" y="4858952"/>
            <a:ext cx="5873998" cy="72221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39" id="39"/>
          <p:cNvSpPr/>
          <p:nvPr/>
        </p:nvSpPr>
        <p:spPr>
          <a:xfrm flipV="true">
            <a:off x="6435147" y="6178222"/>
            <a:ext cx="9407604" cy="568036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TextBox 40" id="40"/>
          <p:cNvSpPr txBox="true"/>
          <p:nvPr/>
        </p:nvSpPr>
        <p:spPr>
          <a:xfrm rot="0">
            <a:off x="12833366" y="1573653"/>
            <a:ext cx="1877864" cy="41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93"/>
              </a:lnSpc>
            </a:pPr>
            <a:r>
              <a:rPr lang="en-US" sz="220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&lt;&lt;include&gt;&gt;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379295" y="3087815"/>
            <a:ext cx="1666637" cy="43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3"/>
              </a:lnSpc>
              <a:spcBef>
                <a:spcPct val="0"/>
              </a:spcBef>
            </a:pPr>
            <a:r>
              <a:rPr lang="en-US" sz="2302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&lt;&lt;include&gt;&gt;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19430" y="4373019"/>
            <a:ext cx="1877864" cy="41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93"/>
              </a:lnSpc>
            </a:pPr>
            <a:r>
              <a:rPr lang="en-US" sz="220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&lt;&lt;include&gt;&gt;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833366" y="6922844"/>
            <a:ext cx="1877864" cy="41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93"/>
              </a:lnSpc>
            </a:pPr>
            <a:r>
              <a:rPr lang="en-US" sz="220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&lt;&lt;include&gt;&gt;</a:t>
            </a:r>
          </a:p>
        </p:txBody>
      </p:sp>
      <p:sp>
        <p:nvSpPr>
          <p:cNvPr name="AutoShape 44" id="44"/>
          <p:cNvSpPr/>
          <p:nvPr/>
        </p:nvSpPr>
        <p:spPr>
          <a:xfrm flipV="true">
            <a:off x="8030030" y="6103006"/>
            <a:ext cx="9244210" cy="2416881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TextBox 45" id="45"/>
          <p:cNvSpPr txBox="true"/>
          <p:nvPr/>
        </p:nvSpPr>
        <p:spPr>
          <a:xfrm rot="0">
            <a:off x="10497927" y="8042662"/>
            <a:ext cx="1599367" cy="41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20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&lt;&lt;include&gt;&gt;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64240">
            <a:off x="13575484" y="4241056"/>
            <a:ext cx="3970664" cy="1241735"/>
          </a:xfrm>
          <a:custGeom>
            <a:avLst/>
            <a:gdLst/>
            <a:ahLst/>
            <a:cxnLst/>
            <a:rect r="r" b="b" t="t" l="l"/>
            <a:pathLst>
              <a:path h="1241735" w="3970664">
                <a:moveTo>
                  <a:pt x="0" y="0"/>
                </a:moveTo>
                <a:lnTo>
                  <a:pt x="3970665" y="0"/>
                </a:lnTo>
                <a:lnTo>
                  <a:pt x="3970665" y="1241735"/>
                </a:lnTo>
                <a:lnTo>
                  <a:pt x="0" y="1241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4240">
            <a:off x="5819942" y="2063907"/>
            <a:ext cx="3771151" cy="1179342"/>
          </a:xfrm>
          <a:custGeom>
            <a:avLst/>
            <a:gdLst/>
            <a:ahLst/>
            <a:cxnLst/>
            <a:rect r="r" b="b" t="t" l="l"/>
            <a:pathLst>
              <a:path h="1179342" w="3771151">
                <a:moveTo>
                  <a:pt x="0" y="0"/>
                </a:moveTo>
                <a:lnTo>
                  <a:pt x="3771151" y="0"/>
                </a:lnTo>
                <a:lnTo>
                  <a:pt x="3771151" y="1179342"/>
                </a:lnTo>
                <a:lnTo>
                  <a:pt x="0" y="1179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64240">
            <a:off x="5791844" y="3933322"/>
            <a:ext cx="3771151" cy="1179342"/>
          </a:xfrm>
          <a:custGeom>
            <a:avLst/>
            <a:gdLst/>
            <a:ahLst/>
            <a:cxnLst/>
            <a:rect r="r" b="b" t="t" l="l"/>
            <a:pathLst>
              <a:path h="1179342" w="3771151">
                <a:moveTo>
                  <a:pt x="0" y="0"/>
                </a:moveTo>
                <a:lnTo>
                  <a:pt x="3771151" y="0"/>
                </a:lnTo>
                <a:lnTo>
                  <a:pt x="3771151" y="1179342"/>
                </a:lnTo>
                <a:lnTo>
                  <a:pt x="0" y="1179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64240">
            <a:off x="5799585" y="5672152"/>
            <a:ext cx="3752634" cy="1173551"/>
          </a:xfrm>
          <a:custGeom>
            <a:avLst/>
            <a:gdLst/>
            <a:ahLst/>
            <a:cxnLst/>
            <a:rect r="r" b="b" t="t" l="l"/>
            <a:pathLst>
              <a:path h="1173551" w="3752634">
                <a:moveTo>
                  <a:pt x="0" y="0"/>
                </a:moveTo>
                <a:lnTo>
                  <a:pt x="3752633" y="0"/>
                </a:lnTo>
                <a:lnTo>
                  <a:pt x="3752633" y="1173551"/>
                </a:lnTo>
                <a:lnTo>
                  <a:pt x="0" y="11735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64240">
            <a:off x="5810981" y="7549026"/>
            <a:ext cx="4205431" cy="1315153"/>
          </a:xfrm>
          <a:custGeom>
            <a:avLst/>
            <a:gdLst/>
            <a:ahLst/>
            <a:cxnLst/>
            <a:rect r="r" b="b" t="t" l="l"/>
            <a:pathLst>
              <a:path h="1315153" w="4205431">
                <a:moveTo>
                  <a:pt x="0" y="0"/>
                </a:moveTo>
                <a:lnTo>
                  <a:pt x="4205431" y="0"/>
                </a:lnTo>
                <a:lnTo>
                  <a:pt x="4205431" y="1315153"/>
                </a:lnTo>
                <a:lnTo>
                  <a:pt x="0" y="1315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2950364" y="5143500"/>
            <a:ext cx="2797263" cy="129160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2950364" y="2692637"/>
            <a:ext cx="2918874" cy="245086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830150" y="4202144"/>
            <a:ext cx="1120214" cy="1882712"/>
          </a:xfrm>
          <a:custGeom>
            <a:avLst/>
            <a:gdLst/>
            <a:ahLst/>
            <a:cxnLst/>
            <a:rect r="r" b="b" t="t" l="l"/>
            <a:pathLst>
              <a:path h="1882712" w="1120214">
                <a:moveTo>
                  <a:pt x="0" y="0"/>
                </a:moveTo>
                <a:lnTo>
                  <a:pt x="1120214" y="0"/>
                </a:lnTo>
                <a:lnTo>
                  <a:pt x="1120214" y="1882712"/>
                </a:lnTo>
                <a:lnTo>
                  <a:pt x="0" y="18827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99871" y="2385017"/>
            <a:ext cx="2600071" cy="441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1"/>
              </a:lnSpc>
            </a:pPr>
            <a:r>
              <a:rPr lang="en-US" sz="232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créer une tache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27525" y="4254432"/>
            <a:ext cx="2211293" cy="441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1"/>
              </a:lnSpc>
            </a:pPr>
            <a:r>
              <a:rPr lang="en-US" sz="232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consulter tache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32707" y="5989606"/>
            <a:ext cx="2211293" cy="441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1"/>
              </a:lnSpc>
            </a:pPr>
            <a:r>
              <a:rPr lang="en-US" sz="232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gérer tache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75175" y="7802842"/>
            <a:ext cx="2558553" cy="84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1"/>
              </a:lnSpc>
            </a:pPr>
            <a:r>
              <a:rPr lang="en-US" sz="232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afffecter tache à etudiant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0150" y="6216302"/>
            <a:ext cx="1868572" cy="44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15"/>
              </a:lnSpc>
            </a:pPr>
            <a:r>
              <a:rPr lang="en-US" sz="23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professeur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65462" y="42027"/>
            <a:ext cx="6767245" cy="969499"/>
            <a:chOff x="0" y="0"/>
            <a:chExt cx="2113852" cy="302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13852" cy="302838"/>
            </a:xfrm>
            <a:custGeom>
              <a:avLst/>
              <a:gdLst/>
              <a:ahLst/>
              <a:cxnLst/>
              <a:rect r="r" b="b" t="t" l="l"/>
              <a:pathLst>
                <a:path h="302838" w="2113852">
                  <a:moveTo>
                    <a:pt x="58345" y="0"/>
                  </a:moveTo>
                  <a:lnTo>
                    <a:pt x="2055507" y="0"/>
                  </a:lnTo>
                  <a:cubicBezTo>
                    <a:pt x="2070981" y="0"/>
                    <a:pt x="2085822" y="6147"/>
                    <a:pt x="2096763" y="17089"/>
                  </a:cubicBezTo>
                  <a:cubicBezTo>
                    <a:pt x="2107705" y="28031"/>
                    <a:pt x="2113852" y="42871"/>
                    <a:pt x="2113852" y="58345"/>
                  </a:cubicBezTo>
                  <a:lnTo>
                    <a:pt x="2113852" y="244492"/>
                  </a:lnTo>
                  <a:cubicBezTo>
                    <a:pt x="2113852" y="276716"/>
                    <a:pt x="2087730" y="302838"/>
                    <a:pt x="2055507" y="302838"/>
                  </a:cubicBezTo>
                  <a:lnTo>
                    <a:pt x="58345" y="302838"/>
                  </a:lnTo>
                  <a:cubicBezTo>
                    <a:pt x="42871" y="302838"/>
                    <a:pt x="28031" y="296691"/>
                    <a:pt x="17089" y="285749"/>
                  </a:cubicBezTo>
                  <a:cubicBezTo>
                    <a:pt x="6147" y="274807"/>
                    <a:pt x="0" y="259967"/>
                    <a:pt x="0" y="244492"/>
                  </a:cubicBezTo>
                  <a:lnTo>
                    <a:pt x="0" y="58345"/>
                  </a:lnTo>
                  <a:cubicBezTo>
                    <a:pt x="0" y="26122"/>
                    <a:pt x="26122" y="0"/>
                    <a:pt x="58345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113852" cy="340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         6.1.Diagramme de cas d’utilisation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flipV="true">
            <a:off x="2950364" y="4614932"/>
            <a:ext cx="2808583" cy="52856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2950364" y="5143500"/>
            <a:ext cx="2882760" cy="3072071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717593" y="263295"/>
            <a:ext cx="526964" cy="526964"/>
          </a:xfrm>
          <a:custGeom>
            <a:avLst/>
            <a:gdLst/>
            <a:ahLst/>
            <a:cxnLst/>
            <a:rect r="r" b="b" t="t" l="l"/>
            <a:pathLst>
              <a:path h="526964" w="526964">
                <a:moveTo>
                  <a:pt x="0" y="0"/>
                </a:moveTo>
                <a:lnTo>
                  <a:pt x="526964" y="0"/>
                </a:lnTo>
                <a:lnTo>
                  <a:pt x="526964" y="526963"/>
                </a:lnTo>
                <a:lnTo>
                  <a:pt x="0" y="5269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>
            <a:off x="9603751" y="2615736"/>
            <a:ext cx="6022726" cy="1628802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TextBox 22" id="22"/>
          <p:cNvSpPr txBox="true"/>
          <p:nvPr/>
        </p:nvSpPr>
        <p:spPr>
          <a:xfrm rot="0">
            <a:off x="11570394" y="2069670"/>
            <a:ext cx="1877864" cy="41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93"/>
              </a:lnSpc>
            </a:pPr>
            <a:r>
              <a:rPr lang="en-US" sz="220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&lt;&lt;include&gt;&gt;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49978" y="4566268"/>
            <a:ext cx="2600071" cy="55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01"/>
              </a:lnSpc>
            </a:pPr>
            <a:r>
              <a:rPr lang="en-US" sz="292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s’authentifier</a:t>
            </a:r>
          </a:p>
        </p:txBody>
      </p:sp>
      <p:sp>
        <p:nvSpPr>
          <p:cNvPr name="AutoShape 24" id="24"/>
          <p:cNvSpPr/>
          <p:nvPr/>
        </p:nvSpPr>
        <p:spPr>
          <a:xfrm>
            <a:off x="9538091" y="4505676"/>
            <a:ext cx="3687982" cy="17317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TextBox 25" id="25"/>
          <p:cNvSpPr txBox="true"/>
          <p:nvPr/>
        </p:nvSpPr>
        <p:spPr>
          <a:xfrm rot="0">
            <a:off x="11014932" y="4204335"/>
            <a:ext cx="1877864" cy="41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93"/>
              </a:lnSpc>
            </a:pPr>
            <a:r>
              <a:rPr lang="en-US" sz="220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&lt;&lt;include&gt;&gt;</a:t>
            </a:r>
          </a:p>
        </p:txBody>
      </p:sp>
      <p:sp>
        <p:nvSpPr>
          <p:cNvPr name="AutoShape 26" id="26"/>
          <p:cNvSpPr/>
          <p:nvPr/>
        </p:nvSpPr>
        <p:spPr>
          <a:xfrm flipV="true">
            <a:off x="9538091" y="5479310"/>
            <a:ext cx="5957066" cy="690115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TextBox 27" id="27"/>
          <p:cNvSpPr txBox="true"/>
          <p:nvPr/>
        </p:nvSpPr>
        <p:spPr>
          <a:xfrm rot="0">
            <a:off x="11953865" y="5727369"/>
            <a:ext cx="1652518" cy="37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22"/>
              </a:lnSpc>
            </a:pPr>
            <a:r>
              <a:rPr lang="en-US" sz="19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&lt;&lt;include&gt;&gt;</a:t>
            </a:r>
          </a:p>
        </p:txBody>
      </p:sp>
      <p:sp>
        <p:nvSpPr>
          <p:cNvPr name="AutoShape 28" id="28"/>
          <p:cNvSpPr/>
          <p:nvPr/>
        </p:nvSpPr>
        <p:spPr>
          <a:xfrm flipV="true">
            <a:off x="10074162" y="5477012"/>
            <a:ext cx="6244910" cy="2733904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TextBox 29" id="29"/>
          <p:cNvSpPr txBox="true"/>
          <p:nvPr/>
        </p:nvSpPr>
        <p:spPr>
          <a:xfrm rot="0">
            <a:off x="12040805" y="7664850"/>
            <a:ext cx="1877864" cy="41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93"/>
              </a:lnSpc>
            </a:pPr>
            <a:r>
              <a:rPr lang="en-US" sz="220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&lt;&lt;include&gt;&gt;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-395210" y="8757959"/>
            <a:ext cx="2609332" cy="813075"/>
            <a:chOff x="0" y="0"/>
            <a:chExt cx="815065" cy="25397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5065" cy="253976"/>
            </a:xfrm>
            <a:custGeom>
              <a:avLst/>
              <a:gdLst/>
              <a:ahLst/>
              <a:cxnLst/>
              <a:rect r="r" b="b" t="t" l="l"/>
              <a:pathLst>
                <a:path h="253976" w="815065">
                  <a:moveTo>
                    <a:pt x="126988" y="0"/>
                  </a:moveTo>
                  <a:lnTo>
                    <a:pt x="688077" y="0"/>
                  </a:lnTo>
                  <a:cubicBezTo>
                    <a:pt x="721756" y="0"/>
                    <a:pt x="754056" y="13379"/>
                    <a:pt x="777871" y="37194"/>
                  </a:cubicBezTo>
                  <a:cubicBezTo>
                    <a:pt x="801686" y="61009"/>
                    <a:pt x="815065" y="93309"/>
                    <a:pt x="815065" y="126988"/>
                  </a:cubicBezTo>
                  <a:lnTo>
                    <a:pt x="815065" y="126988"/>
                  </a:lnTo>
                  <a:cubicBezTo>
                    <a:pt x="815065" y="197122"/>
                    <a:pt x="758210" y="253976"/>
                    <a:pt x="688077" y="253976"/>
                  </a:cubicBezTo>
                  <a:lnTo>
                    <a:pt x="126988" y="253976"/>
                  </a:lnTo>
                  <a:cubicBezTo>
                    <a:pt x="56855" y="253976"/>
                    <a:pt x="0" y="197122"/>
                    <a:pt x="0" y="126988"/>
                  </a:cubicBezTo>
                  <a:lnTo>
                    <a:pt x="0" y="126988"/>
                  </a:lnTo>
                  <a:cubicBezTo>
                    <a:pt x="0" y="56855"/>
                    <a:pt x="56855" y="0"/>
                    <a:pt x="126988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815065" cy="292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SPRINT 3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 flipH="true" flipV="true">
            <a:off x="1772673" y="9919637"/>
            <a:ext cx="15771865" cy="190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503082" y="9562229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25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3945" y="5079736"/>
            <a:ext cx="1018679" cy="1697799"/>
          </a:xfrm>
          <a:custGeom>
            <a:avLst/>
            <a:gdLst/>
            <a:ahLst/>
            <a:cxnLst/>
            <a:rect r="r" b="b" t="t" l="l"/>
            <a:pathLst>
              <a:path h="1697799" w="1018679">
                <a:moveTo>
                  <a:pt x="0" y="0"/>
                </a:moveTo>
                <a:lnTo>
                  <a:pt x="1018679" y="0"/>
                </a:lnTo>
                <a:lnTo>
                  <a:pt x="1018679" y="1697799"/>
                </a:lnTo>
                <a:lnTo>
                  <a:pt x="0" y="1697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4240">
            <a:off x="5722406" y="4422669"/>
            <a:ext cx="3390056" cy="1060163"/>
          </a:xfrm>
          <a:custGeom>
            <a:avLst/>
            <a:gdLst/>
            <a:ahLst/>
            <a:cxnLst/>
            <a:rect r="r" b="b" t="t" l="l"/>
            <a:pathLst>
              <a:path h="1060163" w="3390056">
                <a:moveTo>
                  <a:pt x="0" y="0"/>
                </a:moveTo>
                <a:lnTo>
                  <a:pt x="3390057" y="0"/>
                </a:lnTo>
                <a:lnTo>
                  <a:pt x="3390057" y="1060163"/>
                </a:lnTo>
                <a:lnTo>
                  <a:pt x="0" y="10601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64240">
            <a:off x="5587437" y="3119817"/>
            <a:ext cx="3856546" cy="1206047"/>
          </a:xfrm>
          <a:custGeom>
            <a:avLst/>
            <a:gdLst/>
            <a:ahLst/>
            <a:cxnLst/>
            <a:rect r="r" b="b" t="t" l="l"/>
            <a:pathLst>
              <a:path h="1206047" w="3856546">
                <a:moveTo>
                  <a:pt x="0" y="0"/>
                </a:moveTo>
                <a:lnTo>
                  <a:pt x="3856546" y="0"/>
                </a:lnTo>
                <a:lnTo>
                  <a:pt x="3856546" y="1206048"/>
                </a:lnTo>
                <a:lnTo>
                  <a:pt x="0" y="1206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64240">
            <a:off x="5716119" y="5610787"/>
            <a:ext cx="3388842" cy="1059783"/>
          </a:xfrm>
          <a:custGeom>
            <a:avLst/>
            <a:gdLst/>
            <a:ahLst/>
            <a:cxnLst/>
            <a:rect r="r" b="b" t="t" l="l"/>
            <a:pathLst>
              <a:path h="1059783" w="3388842">
                <a:moveTo>
                  <a:pt x="0" y="0"/>
                </a:moveTo>
                <a:lnTo>
                  <a:pt x="3388842" y="0"/>
                </a:lnTo>
                <a:lnTo>
                  <a:pt x="3388842" y="1059783"/>
                </a:lnTo>
                <a:lnTo>
                  <a:pt x="0" y="1059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56039" y="5992279"/>
            <a:ext cx="2719341" cy="36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 spc="-9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utiliser un chronometre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0393" y="6888501"/>
            <a:ext cx="1090926" cy="36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Etudiant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44956" y="4756835"/>
            <a:ext cx="1919543" cy="42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64"/>
              </a:lnSpc>
            </a:pPr>
            <a:r>
              <a:rPr lang="en-US" sz="226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créer groupe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35448" y="3413447"/>
            <a:ext cx="2916050" cy="676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5"/>
              </a:lnSpc>
            </a:pPr>
            <a:r>
              <a:rPr lang="en-US" sz="18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recevoir des rappels pour  les dates proches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364240">
            <a:off x="5566279" y="1857016"/>
            <a:ext cx="3409309" cy="1066184"/>
          </a:xfrm>
          <a:custGeom>
            <a:avLst/>
            <a:gdLst/>
            <a:ahLst/>
            <a:cxnLst/>
            <a:rect r="r" b="b" t="t" l="l"/>
            <a:pathLst>
              <a:path h="1066184" w="3409309">
                <a:moveTo>
                  <a:pt x="0" y="0"/>
                </a:moveTo>
                <a:lnTo>
                  <a:pt x="3409310" y="0"/>
                </a:lnTo>
                <a:lnTo>
                  <a:pt x="3409310" y="1066184"/>
                </a:lnTo>
                <a:lnTo>
                  <a:pt x="0" y="10661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32546" y="2145196"/>
            <a:ext cx="2540766" cy="44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6"/>
              </a:lnSpc>
            </a:pPr>
            <a:r>
              <a:rPr lang="en-US" sz="239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consulter tache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328470" y="1644126"/>
            <a:ext cx="1120214" cy="1882712"/>
          </a:xfrm>
          <a:custGeom>
            <a:avLst/>
            <a:gdLst/>
            <a:ahLst/>
            <a:cxnLst/>
            <a:rect r="r" b="b" t="t" l="l"/>
            <a:pathLst>
              <a:path h="1882712" w="1120214">
                <a:moveTo>
                  <a:pt x="0" y="0"/>
                </a:moveTo>
                <a:lnTo>
                  <a:pt x="1120214" y="0"/>
                </a:lnTo>
                <a:lnTo>
                  <a:pt x="1120214" y="1882712"/>
                </a:lnTo>
                <a:lnTo>
                  <a:pt x="0" y="18827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28470" y="3567121"/>
            <a:ext cx="1868572" cy="36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professeur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364240">
            <a:off x="13367881" y="5461507"/>
            <a:ext cx="4064541" cy="1271093"/>
          </a:xfrm>
          <a:custGeom>
            <a:avLst/>
            <a:gdLst/>
            <a:ahLst/>
            <a:cxnLst/>
            <a:rect r="r" b="b" t="t" l="l"/>
            <a:pathLst>
              <a:path h="1271093" w="4064541">
                <a:moveTo>
                  <a:pt x="0" y="0"/>
                </a:moveTo>
                <a:lnTo>
                  <a:pt x="4064541" y="0"/>
                </a:lnTo>
                <a:lnTo>
                  <a:pt x="4064541" y="1271093"/>
                </a:lnTo>
                <a:lnTo>
                  <a:pt x="0" y="12710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312065" y="5863247"/>
            <a:ext cx="4176173" cy="502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3"/>
              </a:lnSpc>
              <a:spcBef>
                <a:spcPct val="0"/>
              </a:spcBef>
            </a:pPr>
            <a:r>
              <a:rPr lang="en-US" sz="270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s’authentifier</a:t>
            </a:r>
          </a:p>
        </p:txBody>
      </p:sp>
      <p:sp>
        <p:nvSpPr>
          <p:cNvPr name="AutoShape 16" id="16"/>
          <p:cNvSpPr/>
          <p:nvPr/>
        </p:nvSpPr>
        <p:spPr>
          <a:xfrm>
            <a:off x="3448684" y="2585482"/>
            <a:ext cx="2136944" cy="36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8966029" y="2570384"/>
            <a:ext cx="6501335" cy="2894687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8966029" y="1999421"/>
            <a:ext cx="8337688" cy="41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20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&lt;&lt;include&gt;&gt;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364240">
            <a:off x="5509197" y="7959649"/>
            <a:ext cx="3587464" cy="1121898"/>
          </a:xfrm>
          <a:custGeom>
            <a:avLst/>
            <a:gdLst/>
            <a:ahLst/>
            <a:cxnLst/>
            <a:rect r="r" b="b" t="t" l="l"/>
            <a:pathLst>
              <a:path h="1121898" w="3587464">
                <a:moveTo>
                  <a:pt x="0" y="0"/>
                </a:moveTo>
                <a:lnTo>
                  <a:pt x="3587464" y="0"/>
                </a:lnTo>
                <a:lnTo>
                  <a:pt x="3587464" y="1121898"/>
                </a:lnTo>
                <a:lnTo>
                  <a:pt x="0" y="11218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364240">
            <a:off x="5731811" y="6806406"/>
            <a:ext cx="3246020" cy="1015119"/>
          </a:xfrm>
          <a:custGeom>
            <a:avLst/>
            <a:gdLst/>
            <a:ahLst/>
            <a:cxnLst/>
            <a:rect r="r" b="b" t="t" l="l"/>
            <a:pathLst>
              <a:path h="1015119" w="3246020">
                <a:moveTo>
                  <a:pt x="0" y="0"/>
                </a:moveTo>
                <a:lnTo>
                  <a:pt x="3246020" y="0"/>
                </a:lnTo>
                <a:lnTo>
                  <a:pt x="3246020" y="1015119"/>
                </a:lnTo>
                <a:lnTo>
                  <a:pt x="0" y="10151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740761" y="8307590"/>
            <a:ext cx="3174291" cy="326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6"/>
              </a:lnSpc>
            </a:pPr>
            <a:r>
              <a:rPr lang="en-US" sz="174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  créer une tâche personnelle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106872" y="7126283"/>
            <a:ext cx="2365123" cy="36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 spc="-173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commenter une tâche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65462" y="42027"/>
            <a:ext cx="6839314" cy="969499"/>
            <a:chOff x="0" y="0"/>
            <a:chExt cx="2136364" cy="3028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136364" cy="302838"/>
            </a:xfrm>
            <a:custGeom>
              <a:avLst/>
              <a:gdLst/>
              <a:ahLst/>
              <a:cxnLst/>
              <a:rect r="r" b="b" t="t" l="l"/>
              <a:pathLst>
                <a:path h="302838" w="2136364">
                  <a:moveTo>
                    <a:pt x="57731" y="0"/>
                  </a:moveTo>
                  <a:lnTo>
                    <a:pt x="2078634" y="0"/>
                  </a:lnTo>
                  <a:cubicBezTo>
                    <a:pt x="2093945" y="0"/>
                    <a:pt x="2108629" y="6082"/>
                    <a:pt x="2119456" y="16909"/>
                  </a:cubicBezTo>
                  <a:cubicBezTo>
                    <a:pt x="2130282" y="27736"/>
                    <a:pt x="2136364" y="42420"/>
                    <a:pt x="2136364" y="57731"/>
                  </a:cubicBezTo>
                  <a:lnTo>
                    <a:pt x="2136364" y="245107"/>
                  </a:lnTo>
                  <a:cubicBezTo>
                    <a:pt x="2136364" y="276991"/>
                    <a:pt x="2110517" y="302838"/>
                    <a:pt x="2078634" y="302838"/>
                  </a:cubicBezTo>
                  <a:lnTo>
                    <a:pt x="57731" y="302838"/>
                  </a:lnTo>
                  <a:cubicBezTo>
                    <a:pt x="42420" y="302838"/>
                    <a:pt x="27736" y="296756"/>
                    <a:pt x="16909" y="285929"/>
                  </a:cubicBezTo>
                  <a:cubicBezTo>
                    <a:pt x="6082" y="275102"/>
                    <a:pt x="0" y="260418"/>
                    <a:pt x="0" y="245107"/>
                  </a:cubicBezTo>
                  <a:lnTo>
                    <a:pt x="0" y="57731"/>
                  </a:lnTo>
                  <a:cubicBezTo>
                    <a:pt x="0" y="25847"/>
                    <a:pt x="25847" y="0"/>
                    <a:pt x="57731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136364" cy="340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        6.1.Diagramme de cas d’utilisation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717593" y="263295"/>
            <a:ext cx="526964" cy="526964"/>
          </a:xfrm>
          <a:custGeom>
            <a:avLst/>
            <a:gdLst/>
            <a:ahLst/>
            <a:cxnLst/>
            <a:rect r="r" b="b" t="t" l="l"/>
            <a:pathLst>
              <a:path h="526964" w="526964">
                <a:moveTo>
                  <a:pt x="0" y="0"/>
                </a:moveTo>
                <a:lnTo>
                  <a:pt x="526964" y="0"/>
                </a:lnTo>
                <a:lnTo>
                  <a:pt x="526964" y="526963"/>
                </a:lnTo>
                <a:lnTo>
                  <a:pt x="0" y="5269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-395210" y="8757959"/>
            <a:ext cx="2609332" cy="813075"/>
            <a:chOff x="0" y="0"/>
            <a:chExt cx="815065" cy="25397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5065" cy="253976"/>
            </a:xfrm>
            <a:custGeom>
              <a:avLst/>
              <a:gdLst/>
              <a:ahLst/>
              <a:cxnLst/>
              <a:rect r="r" b="b" t="t" l="l"/>
              <a:pathLst>
                <a:path h="253976" w="815065">
                  <a:moveTo>
                    <a:pt x="126988" y="0"/>
                  </a:moveTo>
                  <a:lnTo>
                    <a:pt x="688077" y="0"/>
                  </a:lnTo>
                  <a:cubicBezTo>
                    <a:pt x="721756" y="0"/>
                    <a:pt x="754056" y="13379"/>
                    <a:pt x="777871" y="37194"/>
                  </a:cubicBezTo>
                  <a:cubicBezTo>
                    <a:pt x="801686" y="61009"/>
                    <a:pt x="815065" y="93309"/>
                    <a:pt x="815065" y="126988"/>
                  </a:cubicBezTo>
                  <a:lnTo>
                    <a:pt x="815065" y="126988"/>
                  </a:lnTo>
                  <a:cubicBezTo>
                    <a:pt x="815065" y="197122"/>
                    <a:pt x="758210" y="253976"/>
                    <a:pt x="688077" y="253976"/>
                  </a:cubicBezTo>
                  <a:lnTo>
                    <a:pt x="126988" y="253976"/>
                  </a:lnTo>
                  <a:cubicBezTo>
                    <a:pt x="56855" y="253976"/>
                    <a:pt x="0" y="197122"/>
                    <a:pt x="0" y="126988"/>
                  </a:cubicBezTo>
                  <a:lnTo>
                    <a:pt x="0" y="126988"/>
                  </a:lnTo>
                  <a:cubicBezTo>
                    <a:pt x="0" y="56855"/>
                    <a:pt x="56855" y="0"/>
                    <a:pt x="126988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15065" cy="292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SPRINT 3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 flipH="true" flipV="true">
            <a:off x="1772673" y="9919637"/>
            <a:ext cx="15771865" cy="190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1" id="31"/>
          <p:cNvSpPr txBox="true"/>
          <p:nvPr/>
        </p:nvSpPr>
        <p:spPr>
          <a:xfrm rot="0">
            <a:off x="503082" y="9562229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26</a:t>
            </a:r>
          </a:p>
        </p:txBody>
      </p:sp>
      <p:sp>
        <p:nvSpPr>
          <p:cNvPr name="AutoShape 32" id="32"/>
          <p:cNvSpPr/>
          <p:nvPr/>
        </p:nvSpPr>
        <p:spPr>
          <a:xfrm flipV="true">
            <a:off x="3442624" y="3976865"/>
            <a:ext cx="2145073" cy="1951771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V="true">
            <a:off x="3442624" y="5098780"/>
            <a:ext cx="2244135" cy="829855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3442624" y="5928636"/>
            <a:ext cx="2244135" cy="336663"/>
          </a:xfrm>
          <a:prstGeom prst="line">
            <a:avLst/>
          </a:prstGeom>
          <a:ln cap="flat" w="38100">
            <a:solidFill>
              <a:srgbClr val="45A83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3442624" y="5928636"/>
            <a:ext cx="2297660" cy="1439345"/>
          </a:xfrm>
          <a:prstGeom prst="line">
            <a:avLst/>
          </a:prstGeom>
          <a:ln cap="flat" w="38100">
            <a:solidFill>
              <a:srgbClr val="45A83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3442624" y="5928636"/>
            <a:ext cx="2091376" cy="267892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9433170" y="3926766"/>
            <a:ext cx="5148063" cy="1323382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TextBox 38" id="38"/>
          <p:cNvSpPr txBox="true"/>
          <p:nvPr/>
        </p:nvSpPr>
        <p:spPr>
          <a:xfrm rot="0">
            <a:off x="8471996" y="3478069"/>
            <a:ext cx="8337688" cy="41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20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&lt;&lt;include&gt;&gt;</a:t>
            </a:r>
          </a:p>
        </p:txBody>
      </p:sp>
      <p:sp>
        <p:nvSpPr>
          <p:cNvPr name="AutoShape 39" id="39"/>
          <p:cNvSpPr/>
          <p:nvPr/>
        </p:nvSpPr>
        <p:spPr>
          <a:xfrm>
            <a:off x="9108132" y="5015157"/>
            <a:ext cx="4657689" cy="449914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40" id="40"/>
          <p:cNvSpPr/>
          <p:nvPr/>
        </p:nvSpPr>
        <p:spPr>
          <a:xfrm>
            <a:off x="9108132" y="6159729"/>
            <a:ext cx="4203933" cy="2479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41" id="41"/>
          <p:cNvSpPr/>
          <p:nvPr/>
        </p:nvSpPr>
        <p:spPr>
          <a:xfrm flipV="true">
            <a:off x="8966029" y="6637611"/>
            <a:ext cx="5615203" cy="692275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42" id="42"/>
          <p:cNvSpPr/>
          <p:nvPr/>
        </p:nvSpPr>
        <p:spPr>
          <a:xfrm flipV="true">
            <a:off x="9105552" y="6777535"/>
            <a:ext cx="6856830" cy="1781076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TextBox 43" id="43"/>
          <p:cNvSpPr txBox="true"/>
          <p:nvPr/>
        </p:nvSpPr>
        <p:spPr>
          <a:xfrm rot="0">
            <a:off x="10343976" y="4542153"/>
            <a:ext cx="1599367" cy="41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20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&lt;&lt;include&gt;&gt;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343976" y="5588896"/>
            <a:ext cx="1599367" cy="41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20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&lt;&lt;include&gt;&gt;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208898" y="6770593"/>
            <a:ext cx="1599367" cy="41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20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&lt;&lt;include&gt;&gt;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966138" y="8093694"/>
            <a:ext cx="1599367" cy="41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20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&lt;&lt;include&gt;&gt;</a:t>
            </a:r>
          </a:p>
        </p:txBody>
      </p:sp>
      <p:sp>
        <p:nvSpPr>
          <p:cNvPr name="AutoShape 47" id="47"/>
          <p:cNvSpPr/>
          <p:nvPr/>
        </p:nvSpPr>
        <p:spPr>
          <a:xfrm flipV="true">
            <a:off x="3631319" y="2724527"/>
            <a:ext cx="2283283" cy="293459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2673" y="3654430"/>
            <a:ext cx="1018679" cy="1697799"/>
          </a:xfrm>
          <a:custGeom>
            <a:avLst/>
            <a:gdLst/>
            <a:ahLst/>
            <a:cxnLst/>
            <a:rect r="r" b="b" t="t" l="l"/>
            <a:pathLst>
              <a:path h="1697799" w="1018679">
                <a:moveTo>
                  <a:pt x="0" y="0"/>
                </a:moveTo>
                <a:lnTo>
                  <a:pt x="1018679" y="0"/>
                </a:lnTo>
                <a:lnTo>
                  <a:pt x="1018679" y="1697799"/>
                </a:lnTo>
                <a:lnTo>
                  <a:pt x="0" y="1697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4240">
            <a:off x="5722406" y="4422669"/>
            <a:ext cx="3390056" cy="1060163"/>
          </a:xfrm>
          <a:custGeom>
            <a:avLst/>
            <a:gdLst/>
            <a:ahLst/>
            <a:cxnLst/>
            <a:rect r="r" b="b" t="t" l="l"/>
            <a:pathLst>
              <a:path h="1060163" w="3390056">
                <a:moveTo>
                  <a:pt x="0" y="0"/>
                </a:moveTo>
                <a:lnTo>
                  <a:pt x="3390057" y="0"/>
                </a:lnTo>
                <a:lnTo>
                  <a:pt x="3390057" y="1060163"/>
                </a:lnTo>
                <a:lnTo>
                  <a:pt x="0" y="10601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64240">
            <a:off x="5587437" y="3119817"/>
            <a:ext cx="3856546" cy="1206047"/>
          </a:xfrm>
          <a:custGeom>
            <a:avLst/>
            <a:gdLst/>
            <a:ahLst/>
            <a:cxnLst/>
            <a:rect r="r" b="b" t="t" l="l"/>
            <a:pathLst>
              <a:path h="1206047" w="3856546">
                <a:moveTo>
                  <a:pt x="0" y="0"/>
                </a:moveTo>
                <a:lnTo>
                  <a:pt x="3856546" y="0"/>
                </a:lnTo>
                <a:lnTo>
                  <a:pt x="3856546" y="1206048"/>
                </a:lnTo>
                <a:lnTo>
                  <a:pt x="0" y="1206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64240">
            <a:off x="5716119" y="5610787"/>
            <a:ext cx="3388842" cy="1059783"/>
          </a:xfrm>
          <a:custGeom>
            <a:avLst/>
            <a:gdLst/>
            <a:ahLst/>
            <a:cxnLst/>
            <a:rect r="r" b="b" t="t" l="l"/>
            <a:pathLst>
              <a:path h="1059783" w="3388842">
                <a:moveTo>
                  <a:pt x="0" y="0"/>
                </a:moveTo>
                <a:lnTo>
                  <a:pt x="3388842" y="0"/>
                </a:lnTo>
                <a:lnTo>
                  <a:pt x="3388842" y="1059783"/>
                </a:lnTo>
                <a:lnTo>
                  <a:pt x="0" y="1059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63053" y="5932818"/>
            <a:ext cx="3002977" cy="3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5"/>
              </a:lnSpc>
            </a:pPr>
            <a:r>
              <a:rPr lang="en-US" sz="2068" spc="-9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recevoir des notifications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89121" y="5463194"/>
            <a:ext cx="1090926" cy="36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Etudiant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56039" y="4758110"/>
            <a:ext cx="3138157" cy="42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64"/>
              </a:lnSpc>
            </a:pPr>
            <a:r>
              <a:rPr lang="en-US" sz="226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ajouter sous-tâches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56039" y="3472779"/>
            <a:ext cx="3427074" cy="41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5"/>
              </a:lnSpc>
            </a:pPr>
            <a:r>
              <a:rPr lang="en-US" sz="216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evaluer difficulté tâche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364240">
            <a:off x="5571769" y="1753483"/>
            <a:ext cx="3809093" cy="1191207"/>
          </a:xfrm>
          <a:custGeom>
            <a:avLst/>
            <a:gdLst/>
            <a:ahLst/>
            <a:cxnLst/>
            <a:rect r="r" b="b" t="t" l="l"/>
            <a:pathLst>
              <a:path h="1191207" w="3809093">
                <a:moveTo>
                  <a:pt x="0" y="0"/>
                </a:moveTo>
                <a:lnTo>
                  <a:pt x="3809093" y="0"/>
                </a:lnTo>
                <a:lnTo>
                  <a:pt x="3809093" y="1191207"/>
                </a:lnTo>
                <a:lnTo>
                  <a:pt x="0" y="1191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26004" y="2098753"/>
            <a:ext cx="3798227" cy="468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571" spc="-11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voir taux de complétion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364240">
            <a:off x="13367881" y="5461507"/>
            <a:ext cx="4064541" cy="1271093"/>
          </a:xfrm>
          <a:custGeom>
            <a:avLst/>
            <a:gdLst/>
            <a:ahLst/>
            <a:cxnLst/>
            <a:rect r="r" b="b" t="t" l="l"/>
            <a:pathLst>
              <a:path h="1271093" w="4064541">
                <a:moveTo>
                  <a:pt x="0" y="0"/>
                </a:moveTo>
                <a:lnTo>
                  <a:pt x="4064541" y="0"/>
                </a:lnTo>
                <a:lnTo>
                  <a:pt x="4064541" y="1271093"/>
                </a:lnTo>
                <a:lnTo>
                  <a:pt x="0" y="1271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312065" y="5844197"/>
            <a:ext cx="4176173" cy="571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00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s’authentifier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2791352" y="2589116"/>
            <a:ext cx="2794276" cy="191421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9370182" y="2550502"/>
            <a:ext cx="6097182" cy="2914569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8966029" y="1999421"/>
            <a:ext cx="8337688" cy="41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20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&lt;&lt;include&gt;&gt;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364240">
            <a:off x="5513688" y="7874960"/>
            <a:ext cx="3914483" cy="1224166"/>
          </a:xfrm>
          <a:custGeom>
            <a:avLst/>
            <a:gdLst/>
            <a:ahLst/>
            <a:cxnLst/>
            <a:rect r="r" b="b" t="t" l="l"/>
            <a:pathLst>
              <a:path h="1224166" w="3914483">
                <a:moveTo>
                  <a:pt x="0" y="0"/>
                </a:moveTo>
                <a:lnTo>
                  <a:pt x="3914484" y="0"/>
                </a:lnTo>
                <a:lnTo>
                  <a:pt x="3914484" y="1224166"/>
                </a:lnTo>
                <a:lnTo>
                  <a:pt x="0" y="12241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364240">
            <a:off x="5733637" y="6771974"/>
            <a:ext cx="3378977" cy="1056698"/>
          </a:xfrm>
          <a:custGeom>
            <a:avLst/>
            <a:gdLst/>
            <a:ahLst/>
            <a:cxnLst/>
            <a:rect r="r" b="b" t="t" l="l"/>
            <a:pathLst>
              <a:path h="1056698" w="3378977">
                <a:moveTo>
                  <a:pt x="0" y="0"/>
                </a:moveTo>
                <a:lnTo>
                  <a:pt x="3378978" y="0"/>
                </a:lnTo>
                <a:lnTo>
                  <a:pt x="3378978" y="1056698"/>
                </a:lnTo>
                <a:lnTo>
                  <a:pt x="0" y="1056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981939" y="8213932"/>
            <a:ext cx="3216383" cy="1055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26"/>
              </a:lnSpc>
            </a:pPr>
            <a:r>
              <a:rPr lang="en-US" sz="1947" spc="-2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marquer une tâche </a:t>
            </a:r>
            <a:r>
              <a:rPr lang="en-US" sz="1947" spc="-2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comme terminée</a:t>
            </a:r>
          </a:p>
          <a:p>
            <a:pPr algn="just">
              <a:lnSpc>
                <a:spcPts val="2726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106872" y="7126283"/>
            <a:ext cx="3052144" cy="36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1968" spc="-173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gérer une tâche personnelle</a:t>
            </a:r>
            <a:r>
              <a:rPr lang="en-US" sz="1968" spc="-173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65462" y="42027"/>
            <a:ext cx="6709713" cy="969499"/>
            <a:chOff x="0" y="0"/>
            <a:chExt cx="2095881" cy="3028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95881" cy="302838"/>
            </a:xfrm>
            <a:custGeom>
              <a:avLst/>
              <a:gdLst/>
              <a:ahLst/>
              <a:cxnLst/>
              <a:rect r="r" b="b" t="t" l="l"/>
              <a:pathLst>
                <a:path h="302838" w="2095881">
                  <a:moveTo>
                    <a:pt x="58846" y="0"/>
                  </a:moveTo>
                  <a:lnTo>
                    <a:pt x="2037036" y="0"/>
                  </a:lnTo>
                  <a:cubicBezTo>
                    <a:pt x="2052643" y="0"/>
                    <a:pt x="2067610" y="6200"/>
                    <a:pt x="2078646" y="17236"/>
                  </a:cubicBezTo>
                  <a:cubicBezTo>
                    <a:pt x="2089682" y="28271"/>
                    <a:pt x="2095881" y="43239"/>
                    <a:pt x="2095881" y="58846"/>
                  </a:cubicBezTo>
                  <a:lnTo>
                    <a:pt x="2095881" y="243992"/>
                  </a:lnTo>
                  <a:cubicBezTo>
                    <a:pt x="2095881" y="276492"/>
                    <a:pt x="2069535" y="302838"/>
                    <a:pt x="2037036" y="302838"/>
                  </a:cubicBezTo>
                  <a:lnTo>
                    <a:pt x="58846" y="302838"/>
                  </a:lnTo>
                  <a:cubicBezTo>
                    <a:pt x="43239" y="302838"/>
                    <a:pt x="28271" y="296638"/>
                    <a:pt x="17236" y="285602"/>
                  </a:cubicBezTo>
                  <a:cubicBezTo>
                    <a:pt x="6200" y="274567"/>
                    <a:pt x="0" y="259599"/>
                    <a:pt x="0" y="243992"/>
                  </a:cubicBezTo>
                  <a:lnTo>
                    <a:pt x="0" y="58846"/>
                  </a:lnTo>
                  <a:cubicBezTo>
                    <a:pt x="0" y="43239"/>
                    <a:pt x="6200" y="28271"/>
                    <a:pt x="17236" y="17236"/>
                  </a:cubicBezTo>
                  <a:cubicBezTo>
                    <a:pt x="28271" y="6200"/>
                    <a:pt x="43239" y="0"/>
                    <a:pt x="58846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095881" cy="340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         6.1.Diagramme de cas d’utilisation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17593" y="263295"/>
            <a:ext cx="526964" cy="526964"/>
          </a:xfrm>
          <a:custGeom>
            <a:avLst/>
            <a:gdLst/>
            <a:ahLst/>
            <a:cxnLst/>
            <a:rect r="r" b="b" t="t" l="l"/>
            <a:pathLst>
              <a:path h="526964" w="526964">
                <a:moveTo>
                  <a:pt x="0" y="0"/>
                </a:moveTo>
                <a:lnTo>
                  <a:pt x="526964" y="0"/>
                </a:lnTo>
                <a:lnTo>
                  <a:pt x="526964" y="526963"/>
                </a:lnTo>
                <a:lnTo>
                  <a:pt x="0" y="5269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-395210" y="8757959"/>
            <a:ext cx="2609332" cy="813075"/>
            <a:chOff x="0" y="0"/>
            <a:chExt cx="815065" cy="25397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5065" cy="253976"/>
            </a:xfrm>
            <a:custGeom>
              <a:avLst/>
              <a:gdLst/>
              <a:ahLst/>
              <a:cxnLst/>
              <a:rect r="r" b="b" t="t" l="l"/>
              <a:pathLst>
                <a:path h="253976" w="815065">
                  <a:moveTo>
                    <a:pt x="126988" y="0"/>
                  </a:moveTo>
                  <a:lnTo>
                    <a:pt x="688077" y="0"/>
                  </a:lnTo>
                  <a:cubicBezTo>
                    <a:pt x="721756" y="0"/>
                    <a:pt x="754056" y="13379"/>
                    <a:pt x="777871" y="37194"/>
                  </a:cubicBezTo>
                  <a:cubicBezTo>
                    <a:pt x="801686" y="61009"/>
                    <a:pt x="815065" y="93309"/>
                    <a:pt x="815065" y="126988"/>
                  </a:cubicBezTo>
                  <a:lnTo>
                    <a:pt x="815065" y="126988"/>
                  </a:lnTo>
                  <a:cubicBezTo>
                    <a:pt x="815065" y="197122"/>
                    <a:pt x="758210" y="253976"/>
                    <a:pt x="688077" y="253976"/>
                  </a:cubicBezTo>
                  <a:lnTo>
                    <a:pt x="126988" y="253976"/>
                  </a:lnTo>
                  <a:cubicBezTo>
                    <a:pt x="56855" y="253976"/>
                    <a:pt x="0" y="197122"/>
                    <a:pt x="0" y="126988"/>
                  </a:cubicBezTo>
                  <a:lnTo>
                    <a:pt x="0" y="126988"/>
                  </a:lnTo>
                  <a:cubicBezTo>
                    <a:pt x="0" y="56855"/>
                    <a:pt x="56855" y="0"/>
                    <a:pt x="126988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5065" cy="292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SPRINT 3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 flipH="true" flipV="true">
            <a:off x="1772673" y="9919637"/>
            <a:ext cx="15771865" cy="190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503082" y="9562229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27</a:t>
            </a:r>
          </a:p>
        </p:txBody>
      </p:sp>
      <p:sp>
        <p:nvSpPr>
          <p:cNvPr name="AutoShape 30" id="30"/>
          <p:cNvSpPr/>
          <p:nvPr/>
        </p:nvSpPr>
        <p:spPr>
          <a:xfrm flipV="true">
            <a:off x="2791352" y="3976865"/>
            <a:ext cx="2796346" cy="5264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2791352" y="4503329"/>
            <a:ext cx="2895407" cy="59545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2791352" y="4503329"/>
            <a:ext cx="2895407" cy="17619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2791352" y="4503329"/>
            <a:ext cx="2948932" cy="286465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2791352" y="4503329"/>
            <a:ext cx="2742648" cy="41042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9433170" y="3926766"/>
            <a:ext cx="5148063" cy="1323382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36" id="36"/>
          <p:cNvSpPr/>
          <p:nvPr/>
        </p:nvSpPr>
        <p:spPr>
          <a:xfrm>
            <a:off x="9108132" y="5015157"/>
            <a:ext cx="4657689" cy="449914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>
            <a:off x="9108132" y="6159729"/>
            <a:ext cx="4203933" cy="27244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TextBox 38" id="38"/>
          <p:cNvSpPr txBox="true"/>
          <p:nvPr/>
        </p:nvSpPr>
        <p:spPr>
          <a:xfrm rot="0">
            <a:off x="10343976" y="4542153"/>
            <a:ext cx="1599367" cy="41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20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&lt;&lt;include&gt;&gt;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343976" y="5588896"/>
            <a:ext cx="1599367" cy="41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20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&lt;&lt;include&gt;&gt;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208898" y="6770593"/>
            <a:ext cx="1599367" cy="41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20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&lt;&lt;include&gt;&gt;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966138" y="8093694"/>
            <a:ext cx="1599367" cy="41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20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&lt;&lt;include&gt;&gt;</a:t>
            </a:r>
          </a:p>
        </p:txBody>
      </p:sp>
      <p:sp>
        <p:nvSpPr>
          <p:cNvPr name="AutoShape 42" id="42"/>
          <p:cNvSpPr/>
          <p:nvPr/>
        </p:nvSpPr>
        <p:spPr>
          <a:xfrm flipV="true">
            <a:off x="9108132" y="6846793"/>
            <a:ext cx="5473101" cy="458222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 flipV="true">
            <a:off x="9389232" y="6846793"/>
            <a:ext cx="6625743" cy="1752749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511587" y="9815945"/>
            <a:ext cx="157718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79046" y="3586410"/>
            <a:ext cx="2834249" cy="3176955"/>
            <a:chOff x="0" y="0"/>
            <a:chExt cx="1200784" cy="13459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00784" cy="1345978"/>
            </a:xfrm>
            <a:custGeom>
              <a:avLst/>
              <a:gdLst/>
              <a:ahLst/>
              <a:cxnLst/>
              <a:rect r="r" b="b" t="t" l="l"/>
              <a:pathLst>
                <a:path h="1345978" w="1200784">
                  <a:moveTo>
                    <a:pt x="120189" y="0"/>
                  </a:moveTo>
                  <a:lnTo>
                    <a:pt x="1080595" y="0"/>
                  </a:lnTo>
                  <a:cubicBezTo>
                    <a:pt x="1146974" y="0"/>
                    <a:pt x="1200784" y="53810"/>
                    <a:pt x="1200784" y="120189"/>
                  </a:cubicBezTo>
                  <a:lnTo>
                    <a:pt x="1200784" y="1225789"/>
                  </a:lnTo>
                  <a:cubicBezTo>
                    <a:pt x="1200784" y="1292167"/>
                    <a:pt x="1146974" y="1345978"/>
                    <a:pt x="1080595" y="1345978"/>
                  </a:cubicBezTo>
                  <a:lnTo>
                    <a:pt x="120189" y="1345978"/>
                  </a:lnTo>
                  <a:cubicBezTo>
                    <a:pt x="53810" y="1345978"/>
                    <a:pt x="0" y="1292167"/>
                    <a:pt x="0" y="1225789"/>
                  </a:cubicBezTo>
                  <a:lnTo>
                    <a:pt x="0" y="120189"/>
                  </a:lnTo>
                  <a:cubicBezTo>
                    <a:pt x="0" y="53810"/>
                    <a:pt x="53810" y="0"/>
                    <a:pt x="1201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2884DC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00784" cy="13840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679046" y="4420274"/>
            <a:ext cx="2834249" cy="0"/>
          </a:xfrm>
          <a:prstGeom prst="line">
            <a:avLst/>
          </a:prstGeom>
          <a:ln cap="flat" w="4762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679046" y="5901815"/>
            <a:ext cx="2834249" cy="0"/>
          </a:xfrm>
          <a:prstGeom prst="line">
            <a:avLst/>
          </a:prstGeom>
          <a:ln cap="flat" w="4762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4450107" y="3621032"/>
            <a:ext cx="2834249" cy="3402043"/>
            <a:chOff x="0" y="0"/>
            <a:chExt cx="1200784" cy="14413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0784" cy="1441341"/>
            </a:xfrm>
            <a:custGeom>
              <a:avLst/>
              <a:gdLst/>
              <a:ahLst/>
              <a:cxnLst/>
              <a:rect r="r" b="b" t="t" l="l"/>
              <a:pathLst>
                <a:path h="1441341" w="1200784">
                  <a:moveTo>
                    <a:pt x="120189" y="0"/>
                  </a:moveTo>
                  <a:lnTo>
                    <a:pt x="1080595" y="0"/>
                  </a:lnTo>
                  <a:cubicBezTo>
                    <a:pt x="1146974" y="0"/>
                    <a:pt x="1200784" y="53810"/>
                    <a:pt x="1200784" y="120189"/>
                  </a:cubicBezTo>
                  <a:lnTo>
                    <a:pt x="1200784" y="1321152"/>
                  </a:lnTo>
                  <a:cubicBezTo>
                    <a:pt x="1200784" y="1387530"/>
                    <a:pt x="1146974" y="1441341"/>
                    <a:pt x="1080595" y="1441341"/>
                  </a:cubicBezTo>
                  <a:lnTo>
                    <a:pt x="120189" y="1441341"/>
                  </a:lnTo>
                  <a:cubicBezTo>
                    <a:pt x="53810" y="1441341"/>
                    <a:pt x="0" y="1387530"/>
                    <a:pt x="0" y="1321152"/>
                  </a:cubicBezTo>
                  <a:lnTo>
                    <a:pt x="0" y="120189"/>
                  </a:lnTo>
                  <a:cubicBezTo>
                    <a:pt x="0" y="53810"/>
                    <a:pt x="53810" y="0"/>
                    <a:pt x="1201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2884DC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00784" cy="1479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4449203" y="4376101"/>
            <a:ext cx="2834249" cy="0"/>
          </a:xfrm>
          <a:prstGeom prst="line">
            <a:avLst/>
          </a:prstGeom>
          <a:ln cap="flat" w="4762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4449203" y="5857642"/>
            <a:ext cx="2834249" cy="0"/>
          </a:xfrm>
          <a:prstGeom prst="line">
            <a:avLst/>
          </a:prstGeom>
          <a:ln cap="flat" w="4762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3068586" y="993519"/>
            <a:ext cx="2834249" cy="2117149"/>
            <a:chOff x="0" y="0"/>
            <a:chExt cx="1200784" cy="8969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00784" cy="896971"/>
            </a:xfrm>
            <a:custGeom>
              <a:avLst/>
              <a:gdLst/>
              <a:ahLst/>
              <a:cxnLst/>
              <a:rect r="r" b="b" t="t" l="l"/>
              <a:pathLst>
                <a:path h="896971" w="1200784">
                  <a:moveTo>
                    <a:pt x="120189" y="0"/>
                  </a:moveTo>
                  <a:lnTo>
                    <a:pt x="1080595" y="0"/>
                  </a:lnTo>
                  <a:cubicBezTo>
                    <a:pt x="1146974" y="0"/>
                    <a:pt x="1200784" y="53810"/>
                    <a:pt x="1200784" y="120189"/>
                  </a:cubicBezTo>
                  <a:lnTo>
                    <a:pt x="1200784" y="776782"/>
                  </a:lnTo>
                  <a:cubicBezTo>
                    <a:pt x="1200784" y="843160"/>
                    <a:pt x="1146974" y="896971"/>
                    <a:pt x="1080595" y="896971"/>
                  </a:cubicBezTo>
                  <a:lnTo>
                    <a:pt x="120189" y="896971"/>
                  </a:lnTo>
                  <a:cubicBezTo>
                    <a:pt x="88313" y="896971"/>
                    <a:pt x="57742" y="884308"/>
                    <a:pt x="35202" y="861768"/>
                  </a:cubicBezTo>
                  <a:cubicBezTo>
                    <a:pt x="12663" y="839229"/>
                    <a:pt x="0" y="808658"/>
                    <a:pt x="0" y="776782"/>
                  </a:cubicBezTo>
                  <a:lnTo>
                    <a:pt x="0" y="120189"/>
                  </a:lnTo>
                  <a:cubicBezTo>
                    <a:pt x="0" y="53810"/>
                    <a:pt x="53810" y="0"/>
                    <a:pt x="1201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2884DC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00784" cy="935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3068586" y="1540536"/>
            <a:ext cx="2834249" cy="0"/>
          </a:xfrm>
          <a:prstGeom prst="line">
            <a:avLst/>
          </a:prstGeom>
          <a:ln cap="flat" w="4762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3068586" y="2258770"/>
            <a:ext cx="2834249" cy="0"/>
          </a:xfrm>
          <a:prstGeom prst="line">
            <a:avLst/>
          </a:prstGeom>
          <a:ln cap="flat" w="4762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3724329"/>
            <a:ext cx="605458" cy="605458"/>
          </a:xfrm>
          <a:custGeom>
            <a:avLst/>
            <a:gdLst/>
            <a:ahLst/>
            <a:cxnLst/>
            <a:rect r="r" b="b" t="t" l="l"/>
            <a:pathLst>
              <a:path h="605458" w="605458">
                <a:moveTo>
                  <a:pt x="0" y="0"/>
                </a:moveTo>
                <a:lnTo>
                  <a:pt x="605458" y="0"/>
                </a:lnTo>
                <a:lnTo>
                  <a:pt x="605458" y="605458"/>
                </a:lnTo>
                <a:lnTo>
                  <a:pt x="0" y="605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583274" y="867101"/>
            <a:ext cx="2834249" cy="2117149"/>
            <a:chOff x="0" y="0"/>
            <a:chExt cx="1200784" cy="89697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00784" cy="896971"/>
            </a:xfrm>
            <a:custGeom>
              <a:avLst/>
              <a:gdLst/>
              <a:ahLst/>
              <a:cxnLst/>
              <a:rect r="r" b="b" t="t" l="l"/>
              <a:pathLst>
                <a:path h="896971" w="1200784">
                  <a:moveTo>
                    <a:pt x="120189" y="0"/>
                  </a:moveTo>
                  <a:lnTo>
                    <a:pt x="1080595" y="0"/>
                  </a:lnTo>
                  <a:cubicBezTo>
                    <a:pt x="1146974" y="0"/>
                    <a:pt x="1200784" y="53810"/>
                    <a:pt x="1200784" y="120189"/>
                  </a:cubicBezTo>
                  <a:lnTo>
                    <a:pt x="1200784" y="776782"/>
                  </a:lnTo>
                  <a:cubicBezTo>
                    <a:pt x="1200784" y="843160"/>
                    <a:pt x="1146974" y="896971"/>
                    <a:pt x="1080595" y="896971"/>
                  </a:cubicBezTo>
                  <a:lnTo>
                    <a:pt x="120189" y="896971"/>
                  </a:lnTo>
                  <a:cubicBezTo>
                    <a:pt x="88313" y="896971"/>
                    <a:pt x="57742" y="884308"/>
                    <a:pt x="35202" y="861768"/>
                  </a:cubicBezTo>
                  <a:cubicBezTo>
                    <a:pt x="12663" y="839229"/>
                    <a:pt x="0" y="808658"/>
                    <a:pt x="0" y="776782"/>
                  </a:cubicBezTo>
                  <a:lnTo>
                    <a:pt x="0" y="120189"/>
                  </a:lnTo>
                  <a:cubicBezTo>
                    <a:pt x="0" y="53810"/>
                    <a:pt x="53810" y="0"/>
                    <a:pt x="1201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2884DC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00784" cy="935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9583274" y="1454081"/>
            <a:ext cx="2834249" cy="0"/>
          </a:xfrm>
          <a:prstGeom prst="line">
            <a:avLst/>
          </a:prstGeom>
          <a:ln cap="flat" w="4762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9583274" y="2172315"/>
            <a:ext cx="2834249" cy="0"/>
          </a:xfrm>
          <a:prstGeom prst="line">
            <a:avLst/>
          </a:prstGeom>
          <a:ln cap="flat" w="4762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6820370" y="3828105"/>
            <a:ext cx="1467630" cy="2935261"/>
          </a:xfrm>
          <a:custGeom>
            <a:avLst/>
            <a:gdLst/>
            <a:ahLst/>
            <a:cxnLst/>
            <a:rect r="r" b="b" t="t" l="l"/>
            <a:pathLst>
              <a:path h="2935261" w="1467630">
                <a:moveTo>
                  <a:pt x="0" y="0"/>
                </a:moveTo>
                <a:lnTo>
                  <a:pt x="1467630" y="0"/>
                </a:lnTo>
                <a:lnTo>
                  <a:pt x="1467630" y="2935260"/>
                </a:lnTo>
                <a:lnTo>
                  <a:pt x="0" y="29352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8292374" y="3318196"/>
            <a:ext cx="4207124" cy="3788088"/>
            <a:chOff x="0" y="0"/>
            <a:chExt cx="1782428" cy="160489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82428" cy="1604896"/>
            </a:xfrm>
            <a:custGeom>
              <a:avLst/>
              <a:gdLst/>
              <a:ahLst/>
              <a:cxnLst/>
              <a:rect r="r" b="b" t="t" l="l"/>
              <a:pathLst>
                <a:path h="1604896" w="1782428">
                  <a:moveTo>
                    <a:pt x="80969" y="0"/>
                  </a:moveTo>
                  <a:lnTo>
                    <a:pt x="1701460" y="0"/>
                  </a:lnTo>
                  <a:cubicBezTo>
                    <a:pt x="1746177" y="0"/>
                    <a:pt x="1782428" y="36251"/>
                    <a:pt x="1782428" y="80969"/>
                  </a:cubicBezTo>
                  <a:lnTo>
                    <a:pt x="1782428" y="1523927"/>
                  </a:lnTo>
                  <a:cubicBezTo>
                    <a:pt x="1782428" y="1545401"/>
                    <a:pt x="1773898" y="1565996"/>
                    <a:pt x="1758713" y="1581181"/>
                  </a:cubicBezTo>
                  <a:cubicBezTo>
                    <a:pt x="1743528" y="1596365"/>
                    <a:pt x="1722934" y="1604896"/>
                    <a:pt x="1701460" y="1604896"/>
                  </a:cubicBezTo>
                  <a:lnTo>
                    <a:pt x="80969" y="1604896"/>
                  </a:lnTo>
                  <a:cubicBezTo>
                    <a:pt x="36251" y="1604896"/>
                    <a:pt x="0" y="1568645"/>
                    <a:pt x="0" y="1523927"/>
                  </a:cubicBezTo>
                  <a:lnTo>
                    <a:pt x="0" y="80969"/>
                  </a:lnTo>
                  <a:cubicBezTo>
                    <a:pt x="0" y="36251"/>
                    <a:pt x="36251" y="0"/>
                    <a:pt x="809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2884DC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782428" cy="1642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 flipV="true">
            <a:off x="8292374" y="5295735"/>
            <a:ext cx="4206295" cy="0"/>
          </a:xfrm>
          <a:prstGeom prst="line">
            <a:avLst/>
          </a:prstGeom>
          <a:ln cap="flat" w="4762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V="true">
            <a:off x="8292382" y="3938621"/>
            <a:ext cx="4125141" cy="1420"/>
          </a:xfrm>
          <a:prstGeom prst="line">
            <a:avLst/>
          </a:prstGeom>
          <a:ln cap="flat" w="4762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V="true">
            <a:off x="15867232" y="1831826"/>
            <a:ext cx="0" cy="1789206"/>
          </a:xfrm>
          <a:prstGeom prst="line">
            <a:avLst/>
          </a:prstGeom>
          <a:ln cap="flat" w="6667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5902835" y="1925676"/>
            <a:ext cx="3680439" cy="0"/>
          </a:xfrm>
          <a:prstGeom prst="line">
            <a:avLst/>
          </a:prstGeom>
          <a:ln cap="flat" w="4762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1663133" y="1826336"/>
            <a:ext cx="1462183" cy="508"/>
          </a:xfrm>
          <a:prstGeom prst="line">
            <a:avLst/>
          </a:prstGeom>
          <a:ln cap="flat" w="4762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H="true" flipV="true">
            <a:off x="1663133" y="1814963"/>
            <a:ext cx="14693" cy="1805906"/>
          </a:xfrm>
          <a:prstGeom prst="line">
            <a:avLst/>
          </a:prstGeom>
          <a:ln cap="flat" w="4762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144872" y="178073"/>
            <a:ext cx="5757963" cy="624945"/>
            <a:chOff x="0" y="0"/>
            <a:chExt cx="1798588" cy="19521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798588" cy="195211"/>
            </a:xfrm>
            <a:custGeom>
              <a:avLst/>
              <a:gdLst/>
              <a:ahLst/>
              <a:cxnLst/>
              <a:rect r="r" b="b" t="t" l="l"/>
              <a:pathLst>
                <a:path h="195211" w="1798588">
                  <a:moveTo>
                    <a:pt x="68573" y="0"/>
                  </a:moveTo>
                  <a:lnTo>
                    <a:pt x="1730015" y="0"/>
                  </a:lnTo>
                  <a:cubicBezTo>
                    <a:pt x="1748202" y="0"/>
                    <a:pt x="1765643" y="7225"/>
                    <a:pt x="1778503" y="20084"/>
                  </a:cubicBezTo>
                  <a:cubicBezTo>
                    <a:pt x="1791363" y="32944"/>
                    <a:pt x="1798588" y="50386"/>
                    <a:pt x="1798588" y="68573"/>
                  </a:cubicBezTo>
                  <a:lnTo>
                    <a:pt x="1798588" y="126639"/>
                  </a:lnTo>
                  <a:cubicBezTo>
                    <a:pt x="1798588" y="164510"/>
                    <a:pt x="1767887" y="195211"/>
                    <a:pt x="1730015" y="195211"/>
                  </a:cubicBezTo>
                  <a:lnTo>
                    <a:pt x="68573" y="195211"/>
                  </a:lnTo>
                  <a:cubicBezTo>
                    <a:pt x="50386" y="195211"/>
                    <a:pt x="32944" y="187987"/>
                    <a:pt x="20084" y="175127"/>
                  </a:cubicBezTo>
                  <a:cubicBezTo>
                    <a:pt x="7225" y="162267"/>
                    <a:pt x="0" y="144825"/>
                    <a:pt x="0" y="126639"/>
                  </a:cubicBezTo>
                  <a:lnTo>
                    <a:pt x="0" y="68573"/>
                  </a:lnTo>
                  <a:cubicBezTo>
                    <a:pt x="0" y="50386"/>
                    <a:pt x="7225" y="32944"/>
                    <a:pt x="20084" y="20084"/>
                  </a:cubicBezTo>
                  <a:cubicBezTo>
                    <a:pt x="32944" y="7225"/>
                    <a:pt x="50386" y="0"/>
                    <a:pt x="68573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798588" cy="233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6.2.Diagramme de Classe révisé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>
            <a:off x="12498677" y="5311086"/>
            <a:ext cx="1951430" cy="10969"/>
          </a:xfrm>
          <a:prstGeom prst="line">
            <a:avLst/>
          </a:prstGeom>
          <a:ln cap="flat" w="4762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3478033" y="5199844"/>
            <a:ext cx="4814341" cy="12395"/>
          </a:xfrm>
          <a:prstGeom prst="line">
            <a:avLst/>
          </a:prstGeom>
          <a:ln cap="flat" w="4762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679046" y="7451395"/>
            <a:ext cx="2834249" cy="1790231"/>
            <a:chOff x="0" y="0"/>
            <a:chExt cx="1200784" cy="75846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200784" cy="758466"/>
            </a:xfrm>
            <a:custGeom>
              <a:avLst/>
              <a:gdLst/>
              <a:ahLst/>
              <a:cxnLst/>
              <a:rect r="r" b="b" t="t" l="l"/>
              <a:pathLst>
                <a:path h="758466" w="1200784">
                  <a:moveTo>
                    <a:pt x="120189" y="0"/>
                  </a:moveTo>
                  <a:lnTo>
                    <a:pt x="1080595" y="0"/>
                  </a:lnTo>
                  <a:cubicBezTo>
                    <a:pt x="1146974" y="0"/>
                    <a:pt x="1200784" y="53810"/>
                    <a:pt x="1200784" y="120189"/>
                  </a:cubicBezTo>
                  <a:lnTo>
                    <a:pt x="1200784" y="638277"/>
                  </a:lnTo>
                  <a:cubicBezTo>
                    <a:pt x="1200784" y="704655"/>
                    <a:pt x="1146974" y="758466"/>
                    <a:pt x="1080595" y="758466"/>
                  </a:cubicBezTo>
                  <a:lnTo>
                    <a:pt x="120189" y="758466"/>
                  </a:lnTo>
                  <a:cubicBezTo>
                    <a:pt x="53810" y="758466"/>
                    <a:pt x="0" y="704655"/>
                    <a:pt x="0" y="638277"/>
                  </a:cubicBezTo>
                  <a:lnTo>
                    <a:pt x="0" y="120189"/>
                  </a:lnTo>
                  <a:cubicBezTo>
                    <a:pt x="0" y="53810"/>
                    <a:pt x="53810" y="0"/>
                    <a:pt x="1201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46958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200784" cy="796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42" id="42"/>
          <p:cNvSpPr/>
          <p:nvPr/>
        </p:nvSpPr>
        <p:spPr>
          <a:xfrm>
            <a:off x="679046" y="8038374"/>
            <a:ext cx="2834249" cy="0"/>
          </a:xfrm>
          <a:prstGeom prst="line">
            <a:avLst/>
          </a:prstGeom>
          <a:ln cap="flat" w="47625">
            <a:solidFill>
              <a:srgbClr val="F469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>
            <a:off x="679046" y="8756608"/>
            <a:ext cx="2834249" cy="0"/>
          </a:xfrm>
          <a:prstGeom prst="line">
            <a:avLst/>
          </a:prstGeom>
          <a:ln cap="flat" w="47625">
            <a:solidFill>
              <a:srgbClr val="F469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4485710" y="6061857"/>
            <a:ext cx="3638433" cy="2642518"/>
            <a:chOff x="0" y="0"/>
            <a:chExt cx="1541491" cy="1119553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541491" cy="1119553"/>
            </a:xfrm>
            <a:custGeom>
              <a:avLst/>
              <a:gdLst/>
              <a:ahLst/>
              <a:cxnLst/>
              <a:rect r="r" b="b" t="t" l="l"/>
              <a:pathLst>
                <a:path h="1119553" w="1541491">
                  <a:moveTo>
                    <a:pt x="93624" y="0"/>
                  </a:moveTo>
                  <a:lnTo>
                    <a:pt x="1447868" y="0"/>
                  </a:lnTo>
                  <a:cubicBezTo>
                    <a:pt x="1472698" y="0"/>
                    <a:pt x="1496512" y="9864"/>
                    <a:pt x="1514070" y="27422"/>
                  </a:cubicBezTo>
                  <a:cubicBezTo>
                    <a:pt x="1531628" y="44980"/>
                    <a:pt x="1541491" y="68793"/>
                    <a:pt x="1541491" y="93624"/>
                  </a:cubicBezTo>
                  <a:lnTo>
                    <a:pt x="1541491" y="1025929"/>
                  </a:lnTo>
                  <a:cubicBezTo>
                    <a:pt x="1541491" y="1050760"/>
                    <a:pt x="1531628" y="1074573"/>
                    <a:pt x="1514070" y="1092131"/>
                  </a:cubicBezTo>
                  <a:cubicBezTo>
                    <a:pt x="1496512" y="1109689"/>
                    <a:pt x="1472698" y="1119553"/>
                    <a:pt x="1447868" y="1119553"/>
                  </a:cubicBezTo>
                  <a:lnTo>
                    <a:pt x="93624" y="1119553"/>
                  </a:lnTo>
                  <a:cubicBezTo>
                    <a:pt x="41917" y="1119553"/>
                    <a:pt x="0" y="1077636"/>
                    <a:pt x="0" y="1025929"/>
                  </a:cubicBezTo>
                  <a:lnTo>
                    <a:pt x="0" y="93624"/>
                  </a:lnTo>
                  <a:cubicBezTo>
                    <a:pt x="0" y="41917"/>
                    <a:pt x="41917" y="0"/>
                    <a:pt x="936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46958"/>
              </a:solidFill>
              <a:prstDash val="solid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1541491" cy="115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47" id="47"/>
          <p:cNvSpPr/>
          <p:nvPr/>
        </p:nvSpPr>
        <p:spPr>
          <a:xfrm>
            <a:off x="4485710" y="6599455"/>
            <a:ext cx="3581154" cy="0"/>
          </a:xfrm>
          <a:prstGeom prst="line">
            <a:avLst/>
          </a:prstGeom>
          <a:ln cap="flat" w="47625">
            <a:solidFill>
              <a:srgbClr val="F469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>
            <a:off x="4485710" y="7383116"/>
            <a:ext cx="3638433" cy="0"/>
          </a:xfrm>
          <a:prstGeom prst="line">
            <a:avLst/>
          </a:prstGeom>
          <a:ln cap="flat" w="47625">
            <a:solidFill>
              <a:srgbClr val="F469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 flipV="true">
            <a:off x="2096171" y="6763365"/>
            <a:ext cx="0" cy="688029"/>
          </a:xfrm>
          <a:prstGeom prst="line">
            <a:avLst/>
          </a:prstGeom>
          <a:ln cap="flat" w="47625">
            <a:solidFill>
              <a:srgbClr val="F469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flipV="true">
            <a:off x="6082574" y="5174888"/>
            <a:ext cx="0" cy="925183"/>
          </a:xfrm>
          <a:prstGeom prst="line">
            <a:avLst/>
          </a:prstGeom>
          <a:ln cap="flat" w="38100">
            <a:solidFill>
              <a:srgbClr val="F46958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V="true">
            <a:off x="12417523" y="1826336"/>
            <a:ext cx="3488251" cy="0"/>
          </a:xfrm>
          <a:prstGeom prst="line">
            <a:avLst/>
          </a:prstGeom>
          <a:ln cap="flat" w="47625">
            <a:solidFill>
              <a:srgbClr val="2884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2" id="52"/>
          <p:cNvSpPr txBox="true"/>
          <p:nvPr/>
        </p:nvSpPr>
        <p:spPr>
          <a:xfrm rot="0">
            <a:off x="241996" y="9458537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28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41336" y="3797405"/>
            <a:ext cx="2834249" cy="491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4"/>
              </a:lnSpc>
              <a:spcBef>
                <a:spcPct val="0"/>
              </a:spcBef>
            </a:pPr>
            <a:r>
              <a:rPr lang="en-US" sz="264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Etudiant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57675" y="4550158"/>
            <a:ext cx="2076992" cy="115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5"/>
              </a:lnSpc>
            </a:pPr>
            <a:r>
              <a:rPr lang="en-US" sz="161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-id_Etudiant</a:t>
            </a:r>
          </a:p>
          <a:p>
            <a:pPr algn="l">
              <a:lnSpc>
                <a:spcPts val="2255"/>
              </a:lnSpc>
            </a:pPr>
            <a:r>
              <a:rPr lang="en-US" sz="161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-nom_Etudiant</a:t>
            </a:r>
          </a:p>
          <a:p>
            <a:pPr algn="l">
              <a:lnSpc>
                <a:spcPts val="2255"/>
              </a:lnSpc>
            </a:pPr>
            <a:r>
              <a:rPr lang="en-US" sz="161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-email</a:t>
            </a:r>
          </a:p>
          <a:p>
            <a:pPr algn="l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-mot de passe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803360" y="6042921"/>
            <a:ext cx="2585622" cy="55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4"/>
              </a:lnSpc>
            </a:pPr>
            <a:r>
              <a:rPr lang="en-US" sz="15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+addEtudiant(Etudiant etd)</a:t>
            </a:r>
          </a:p>
          <a:p>
            <a:pPr algn="l">
              <a:lnSpc>
                <a:spcPts val="2164"/>
              </a:lnSpc>
              <a:spcBef>
                <a:spcPct val="0"/>
              </a:spcBef>
            </a:pPr>
            <a:r>
              <a:rPr lang="en-US" sz="15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+getAllEtudiant()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449203" y="3694027"/>
            <a:ext cx="2834249" cy="491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4"/>
              </a:lnSpc>
              <a:spcBef>
                <a:spcPct val="0"/>
              </a:spcBef>
            </a:pPr>
            <a:r>
              <a:rPr lang="en-US" sz="264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Professeur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4827832" y="4505984"/>
            <a:ext cx="2076992" cy="115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5"/>
              </a:lnSpc>
            </a:pPr>
            <a:r>
              <a:rPr lang="en-US" sz="161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-id_Professeur</a:t>
            </a:r>
          </a:p>
          <a:p>
            <a:pPr algn="l">
              <a:lnSpc>
                <a:spcPts val="2255"/>
              </a:lnSpc>
            </a:pPr>
            <a:r>
              <a:rPr lang="en-US" sz="161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-nom_Professeur</a:t>
            </a:r>
          </a:p>
          <a:p>
            <a:pPr algn="l">
              <a:lnSpc>
                <a:spcPts val="2255"/>
              </a:lnSpc>
            </a:pPr>
            <a:r>
              <a:rPr lang="en-US" sz="161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-email</a:t>
            </a:r>
          </a:p>
          <a:p>
            <a:pPr algn="l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-mot de passe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4528097" y="5998747"/>
            <a:ext cx="2755355" cy="55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4"/>
              </a:lnSpc>
            </a:pPr>
            <a:r>
              <a:rPr lang="en-US" sz="15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+addProfesseur(Professeur p)</a:t>
            </a:r>
          </a:p>
          <a:p>
            <a:pPr algn="l">
              <a:lnSpc>
                <a:spcPts val="2164"/>
              </a:lnSpc>
              <a:spcBef>
                <a:spcPct val="0"/>
              </a:spcBef>
            </a:pPr>
            <a:r>
              <a:rPr lang="en-US" sz="15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+getAlProfs()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068586" y="1022459"/>
            <a:ext cx="2834249" cy="491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4"/>
              </a:lnSpc>
              <a:spcBef>
                <a:spcPct val="0"/>
              </a:spcBef>
            </a:pPr>
            <a:r>
              <a:rPr lang="en-US" sz="264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Classe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3447214" y="1580433"/>
            <a:ext cx="2076992" cy="58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5"/>
              </a:lnSpc>
            </a:pPr>
            <a:r>
              <a:rPr lang="en-US" sz="161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-id_classe</a:t>
            </a:r>
          </a:p>
          <a:p>
            <a:pPr algn="l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-libellé_classe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3258762" y="2295137"/>
            <a:ext cx="2250949" cy="55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4"/>
              </a:lnSpc>
            </a:pPr>
            <a:r>
              <a:rPr lang="en-US" sz="15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+createClasse(Classe c)</a:t>
            </a:r>
          </a:p>
          <a:p>
            <a:pPr algn="l">
              <a:lnSpc>
                <a:spcPts val="2164"/>
              </a:lnSpc>
              <a:spcBef>
                <a:spcPct val="0"/>
              </a:spcBef>
            </a:pPr>
            <a:r>
              <a:rPr lang="en-US" sz="15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+getAllClasses()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9583274" y="936005"/>
            <a:ext cx="2834249" cy="491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4"/>
              </a:lnSpc>
              <a:spcBef>
                <a:spcPct val="0"/>
              </a:spcBef>
            </a:pPr>
            <a:r>
              <a:rPr lang="en-US" sz="264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Matière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961903" y="1493979"/>
            <a:ext cx="2076992" cy="58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5"/>
              </a:lnSpc>
            </a:pPr>
            <a:r>
              <a:rPr lang="en-US" sz="161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-id_matière</a:t>
            </a:r>
          </a:p>
          <a:p>
            <a:pPr algn="l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-libellé_matière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9773450" y="2208682"/>
            <a:ext cx="2514550" cy="55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4"/>
              </a:lnSpc>
            </a:pPr>
            <a:r>
              <a:rPr lang="en-US" sz="15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+createMatière(Matière m)</a:t>
            </a:r>
          </a:p>
          <a:p>
            <a:pPr algn="l">
              <a:lnSpc>
                <a:spcPts val="2164"/>
              </a:lnSpc>
              <a:spcBef>
                <a:spcPct val="0"/>
              </a:spcBef>
            </a:pPr>
            <a:r>
              <a:rPr lang="en-US" sz="15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+getAllMatière()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8880853" y="3404318"/>
            <a:ext cx="2834249" cy="491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4"/>
              </a:lnSpc>
              <a:spcBef>
                <a:spcPct val="0"/>
              </a:spcBef>
            </a:pPr>
            <a:r>
              <a:rPr lang="en-US" sz="264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Tâche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8544778" y="4097203"/>
            <a:ext cx="2076992" cy="115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5"/>
              </a:lnSpc>
            </a:pPr>
            <a:r>
              <a:rPr lang="en-US" sz="161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-id_tâche</a:t>
            </a:r>
          </a:p>
          <a:p>
            <a:pPr algn="l">
              <a:lnSpc>
                <a:spcPts val="2255"/>
              </a:lnSpc>
            </a:pPr>
            <a:r>
              <a:rPr lang="en-US" sz="161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-titre</a:t>
            </a:r>
          </a:p>
          <a:p>
            <a:pPr algn="l">
              <a:lnSpc>
                <a:spcPts val="2255"/>
              </a:lnSpc>
            </a:pPr>
            <a:r>
              <a:rPr lang="en-US" sz="161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-Date_limite</a:t>
            </a:r>
          </a:p>
          <a:p>
            <a:pPr algn="l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-complexité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8454981" y="5386223"/>
            <a:ext cx="3833068" cy="1618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4"/>
              </a:lnSpc>
            </a:pPr>
            <a:r>
              <a:rPr lang="en-US" sz="15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+addTaskByProf(Tâche t,int id_p)</a:t>
            </a:r>
          </a:p>
          <a:p>
            <a:pPr algn="l">
              <a:lnSpc>
                <a:spcPts val="2164"/>
              </a:lnSpc>
            </a:pPr>
            <a:r>
              <a:rPr lang="en-US" sz="15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+assignTask(Tâche t,List&lt;Etudiant&gt; etds)</a:t>
            </a:r>
          </a:p>
          <a:p>
            <a:pPr algn="l">
              <a:lnSpc>
                <a:spcPts val="2164"/>
              </a:lnSpc>
            </a:pPr>
            <a:r>
              <a:rPr lang="en-US" sz="15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+addTaskByEtd(Tâche t,int id_e)</a:t>
            </a:r>
          </a:p>
          <a:p>
            <a:pPr algn="l">
              <a:lnSpc>
                <a:spcPts val="2164"/>
              </a:lnSpc>
            </a:pPr>
            <a:r>
              <a:rPr lang="en-US" sz="1546">
                <a:solidFill>
                  <a:srgbClr val="F46958"/>
                </a:solidFill>
                <a:latin typeface="Codec Pro"/>
                <a:ea typeface="Codec Pro"/>
                <a:cs typeface="Codec Pro"/>
                <a:sym typeface="Codec Pro"/>
              </a:rPr>
              <a:t>+updateTaskByProf(int id_t,int id_p)</a:t>
            </a:r>
          </a:p>
          <a:p>
            <a:pPr algn="l">
              <a:lnSpc>
                <a:spcPts val="2164"/>
              </a:lnSpc>
            </a:pPr>
            <a:r>
              <a:rPr lang="en-US" sz="1546">
                <a:solidFill>
                  <a:srgbClr val="F46958"/>
                </a:solidFill>
                <a:latin typeface="Codec Pro"/>
                <a:ea typeface="Codec Pro"/>
                <a:cs typeface="Codec Pro"/>
                <a:sym typeface="Codec Pro"/>
              </a:rPr>
              <a:t>+deleteTaskByEtudaint(int id_t,int id_e)</a:t>
            </a:r>
          </a:p>
          <a:p>
            <a:pPr algn="l">
              <a:lnSpc>
                <a:spcPts val="2164"/>
              </a:lnSpc>
              <a:spcBef>
                <a:spcPct val="0"/>
              </a:spcBef>
            </a:pPr>
            <a:r>
              <a:rPr lang="en-US" sz="1546">
                <a:solidFill>
                  <a:srgbClr val="F46958"/>
                </a:solidFill>
                <a:latin typeface="Codec Pro"/>
                <a:ea typeface="Codec Pro"/>
                <a:cs typeface="Codec Pro"/>
                <a:sym typeface="Codec Pro"/>
              </a:rPr>
              <a:t>+getNotifications(int id_etd)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3677049" y="4772578"/>
            <a:ext cx="4451572" cy="3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4"/>
              </a:lnSpc>
              <a:spcBef>
                <a:spcPct val="0"/>
              </a:spcBef>
            </a:pPr>
            <a:r>
              <a:rPr lang="en-US" sz="178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0..*                                                           0..*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2721033" y="4873735"/>
            <a:ext cx="1728170" cy="3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4"/>
              </a:lnSpc>
              <a:spcBef>
                <a:spcPct val="0"/>
              </a:spcBef>
            </a:pPr>
            <a:r>
              <a:rPr lang="en-US" sz="178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0..1                     1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2503248" y="1396931"/>
            <a:ext cx="280550" cy="32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6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1..*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5472888" y="3261046"/>
            <a:ext cx="280550" cy="32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6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1..*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5991784" y="1575309"/>
            <a:ext cx="3525010" cy="3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4"/>
              </a:lnSpc>
              <a:spcBef>
                <a:spcPct val="0"/>
              </a:spcBef>
            </a:pPr>
            <a:r>
              <a:rPr lang="en-US" sz="178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1..*                                                 1..*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2746005" y="1445969"/>
            <a:ext cx="73060" cy="32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6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1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815621" y="3215443"/>
            <a:ext cx="280550" cy="32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6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1..*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679046" y="7520298"/>
            <a:ext cx="2834249" cy="491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4"/>
              </a:lnSpc>
              <a:spcBef>
                <a:spcPct val="0"/>
              </a:spcBef>
            </a:pPr>
            <a:r>
              <a:rPr lang="en-US" sz="264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Groupe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057675" y="8078272"/>
            <a:ext cx="2076992" cy="58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5"/>
              </a:lnSpc>
            </a:pPr>
            <a:r>
              <a:rPr lang="en-US" sz="161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-id_groupe</a:t>
            </a:r>
          </a:p>
          <a:p>
            <a:pPr algn="l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-nom_groupe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947679" y="8828046"/>
            <a:ext cx="2464986" cy="28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4"/>
              </a:lnSpc>
              <a:spcBef>
                <a:spcPct val="0"/>
              </a:spcBef>
            </a:pPr>
            <a:r>
              <a:rPr lang="en-US" sz="15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+createGroupe(Groupe g) 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2180172" y="6709251"/>
            <a:ext cx="280550" cy="32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6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1..*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4953288" y="6081021"/>
            <a:ext cx="2834249" cy="491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4"/>
              </a:lnSpc>
              <a:spcBef>
                <a:spcPct val="0"/>
              </a:spcBef>
            </a:pPr>
            <a:r>
              <a:rPr lang="en-US" sz="264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Complétion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4648218" y="6702091"/>
            <a:ext cx="2076992" cy="58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5"/>
              </a:lnSpc>
            </a:pPr>
            <a:r>
              <a:rPr lang="en-US" sz="161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-complexité</a:t>
            </a:r>
          </a:p>
          <a:p>
            <a:pPr algn="l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-temps écoulé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4556360" y="7425978"/>
            <a:ext cx="3510503" cy="109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4"/>
              </a:lnSpc>
            </a:pPr>
            <a:r>
              <a:rPr lang="en-US" sz="15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+markTaskCompleted(int id_tâche)</a:t>
            </a:r>
          </a:p>
          <a:p>
            <a:pPr algn="l">
              <a:lnSpc>
                <a:spcPts val="2164"/>
              </a:lnSpc>
            </a:pPr>
            <a:r>
              <a:rPr lang="en-US" sz="15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+getChronometreState(int id_etd)</a:t>
            </a:r>
          </a:p>
          <a:p>
            <a:pPr algn="l">
              <a:lnSpc>
                <a:spcPts val="2164"/>
              </a:lnSpc>
            </a:pPr>
            <a:r>
              <a:rPr lang="en-US" sz="15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+addComment(int id_etd,String com)</a:t>
            </a:r>
          </a:p>
          <a:p>
            <a:pPr algn="l">
              <a:lnSpc>
                <a:spcPts val="2164"/>
              </a:lnSpc>
              <a:spcBef>
                <a:spcPct val="0"/>
              </a:spcBef>
            </a:pPr>
            <a:r>
              <a:rPr lang="en-US" sz="15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+getRappels(int id_etd)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2144870" y="7149630"/>
            <a:ext cx="351156" cy="32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6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0..*</a:t>
            </a:r>
          </a:p>
        </p:txBody>
      </p:sp>
      <p:grpSp>
        <p:nvGrpSpPr>
          <p:cNvPr name="Group 83" id="83"/>
          <p:cNvGrpSpPr/>
          <p:nvPr/>
        </p:nvGrpSpPr>
        <p:grpSpPr>
          <a:xfrm rot="0">
            <a:off x="12643524" y="9270976"/>
            <a:ext cx="505251" cy="439263"/>
            <a:chOff x="0" y="0"/>
            <a:chExt cx="133070" cy="115691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133070" cy="115691"/>
            </a:xfrm>
            <a:custGeom>
              <a:avLst/>
              <a:gdLst/>
              <a:ahLst/>
              <a:cxnLst/>
              <a:rect r="r" b="b" t="t" l="l"/>
              <a:pathLst>
                <a:path h="115691" w="133070">
                  <a:moveTo>
                    <a:pt x="57845" y="0"/>
                  </a:moveTo>
                  <a:lnTo>
                    <a:pt x="75225" y="0"/>
                  </a:lnTo>
                  <a:cubicBezTo>
                    <a:pt x="90567" y="0"/>
                    <a:pt x="105280" y="6094"/>
                    <a:pt x="116128" y="16942"/>
                  </a:cubicBezTo>
                  <a:cubicBezTo>
                    <a:pt x="126976" y="27791"/>
                    <a:pt x="133070" y="42504"/>
                    <a:pt x="133070" y="57845"/>
                  </a:cubicBezTo>
                  <a:lnTo>
                    <a:pt x="133070" y="57845"/>
                  </a:lnTo>
                  <a:cubicBezTo>
                    <a:pt x="133070" y="89792"/>
                    <a:pt x="107172" y="115691"/>
                    <a:pt x="75225" y="115691"/>
                  </a:cubicBezTo>
                  <a:lnTo>
                    <a:pt x="57845" y="115691"/>
                  </a:lnTo>
                  <a:cubicBezTo>
                    <a:pt x="42504" y="115691"/>
                    <a:pt x="27791" y="109596"/>
                    <a:pt x="16942" y="98748"/>
                  </a:cubicBezTo>
                  <a:cubicBezTo>
                    <a:pt x="6094" y="87900"/>
                    <a:pt x="0" y="73187"/>
                    <a:pt x="0" y="57845"/>
                  </a:cubicBezTo>
                  <a:lnTo>
                    <a:pt x="0" y="57845"/>
                  </a:lnTo>
                  <a:cubicBezTo>
                    <a:pt x="0" y="42504"/>
                    <a:pt x="6094" y="27791"/>
                    <a:pt x="16942" y="16942"/>
                  </a:cubicBezTo>
                  <a:cubicBezTo>
                    <a:pt x="27791" y="6094"/>
                    <a:pt x="42504" y="0"/>
                    <a:pt x="57845" y="0"/>
                  </a:cubicBezTo>
                  <a:close/>
                </a:path>
              </a:pathLst>
            </a:custGeom>
            <a:solidFill>
              <a:srgbClr val="F46958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0" y="-85725"/>
              <a:ext cx="133070" cy="201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sp>
        <p:nvSpPr>
          <p:cNvPr name="TextBox 86" id="86"/>
          <p:cNvSpPr txBox="true"/>
          <p:nvPr/>
        </p:nvSpPr>
        <p:spPr>
          <a:xfrm rot="0">
            <a:off x="13225668" y="9207405"/>
            <a:ext cx="3990359" cy="42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2"/>
              </a:lnSpc>
              <a:spcBef>
                <a:spcPct val="0"/>
              </a:spcBef>
            </a:pPr>
            <a:r>
              <a:rPr lang="en-US" b="true" sz="2272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: nouvelle entité ou méthode 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74" r="0" b="11215"/>
          <a:stretch>
            <a:fillRect/>
          </a:stretch>
        </p:blipFill>
        <p:spPr>
          <a:xfrm flipH="false" flipV="false" rot="0">
            <a:off x="1511587" y="1507228"/>
            <a:ext cx="14630400" cy="729218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7093" y="-28575"/>
            <a:ext cx="11254247" cy="7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48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6.3.Revue du sprint 3</a:t>
            </a:r>
          </a:p>
        </p:txBody>
      </p:sp>
      <p:sp>
        <p:nvSpPr>
          <p:cNvPr name="AutoShape 4" id="4"/>
          <p:cNvSpPr/>
          <p:nvPr/>
        </p:nvSpPr>
        <p:spPr>
          <a:xfrm flipH="true" flipV="true">
            <a:off x="1511587" y="9815945"/>
            <a:ext cx="157718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41996" y="9458537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28800" y="590931"/>
            <a:ext cx="3783062" cy="70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F8DD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1.</a:t>
            </a:r>
            <a:r>
              <a:rPr lang="en-US" b="true" sz="3800">
                <a:solidFill>
                  <a:srgbClr val="0F8DD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Démonstration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568089" y="9804548"/>
            <a:ext cx="15771865" cy="190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413280" y="5971716"/>
            <a:ext cx="703979" cy="546300"/>
            <a:chOff x="0" y="0"/>
            <a:chExt cx="185410" cy="1438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5410" cy="143881"/>
            </a:xfrm>
            <a:custGeom>
              <a:avLst/>
              <a:gdLst/>
              <a:ahLst/>
              <a:cxnLst/>
              <a:rect r="r" b="b" t="t" l="l"/>
              <a:pathLst>
                <a:path h="143881" w="185410">
                  <a:moveTo>
                    <a:pt x="71941" y="0"/>
                  </a:moveTo>
                  <a:lnTo>
                    <a:pt x="113469" y="0"/>
                  </a:lnTo>
                  <a:cubicBezTo>
                    <a:pt x="153201" y="0"/>
                    <a:pt x="185410" y="32209"/>
                    <a:pt x="185410" y="71941"/>
                  </a:cubicBezTo>
                  <a:lnTo>
                    <a:pt x="185410" y="71941"/>
                  </a:lnTo>
                  <a:cubicBezTo>
                    <a:pt x="185410" y="111673"/>
                    <a:pt x="153201" y="143881"/>
                    <a:pt x="113469" y="143881"/>
                  </a:cubicBezTo>
                  <a:lnTo>
                    <a:pt x="71941" y="143881"/>
                  </a:lnTo>
                  <a:cubicBezTo>
                    <a:pt x="32209" y="143881"/>
                    <a:pt x="0" y="111673"/>
                    <a:pt x="0" y="71941"/>
                  </a:cubicBezTo>
                  <a:lnTo>
                    <a:pt x="0" y="71941"/>
                  </a:lnTo>
                  <a:cubicBezTo>
                    <a:pt x="0" y="32209"/>
                    <a:pt x="32209" y="0"/>
                    <a:pt x="71941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85410" cy="2296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173531" y="1734451"/>
          <a:ext cx="13940937" cy="3859735"/>
        </p:xfrm>
        <a:graphic>
          <a:graphicData uri="http://schemas.openxmlformats.org/drawingml/2006/table">
            <a:tbl>
              <a:tblPr/>
              <a:tblGrid>
                <a:gridCol w="7973974"/>
                <a:gridCol w="3105429"/>
                <a:gridCol w="2861534"/>
              </a:tblGrid>
              <a:tr h="11154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539"/>
                        </a:lnSpc>
                        <a:defRPr/>
                      </a:pPr>
                      <a:r>
                        <a:rPr lang="en-US" sz="3242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User story</a:t>
                      </a: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84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536"/>
                        </a:lnSpc>
                        <a:defRPr/>
                      </a:pPr>
                      <a:r>
                        <a:rPr lang="en-US" sz="324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Sprint</a:t>
                      </a: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84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536"/>
                        </a:lnSpc>
                        <a:defRPr/>
                      </a:pPr>
                      <a:r>
                        <a:rPr lang="en-US" sz="324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Vélocité</a:t>
                      </a: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84DC"/>
                    </a:solidFill>
                  </a:tcPr>
                </a:tc>
              </a:tr>
              <a:tr h="11873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4"/>
                        </a:lnSpc>
                        <a:defRPr/>
                      </a:pP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4"/>
                        </a:lnSpc>
                        <a:defRPr/>
                      </a:pP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  <a:tr h="15568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4"/>
                        </a:lnSpc>
                        <a:defRPr/>
                      </a:pP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C0D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4"/>
                        </a:lnSpc>
                        <a:defRPr/>
                      </a:pP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195896" marR="195896" marT="195896" marB="195896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10112527" y="2905663"/>
            <a:ext cx="3093811" cy="2648324"/>
            <a:chOff x="0" y="0"/>
            <a:chExt cx="814831" cy="6975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4831" cy="697501"/>
            </a:xfrm>
            <a:custGeom>
              <a:avLst/>
              <a:gdLst/>
              <a:ahLst/>
              <a:cxnLst/>
              <a:rect r="r" b="b" t="t" l="l"/>
              <a:pathLst>
                <a:path h="697501" w="814831">
                  <a:moveTo>
                    <a:pt x="127622" y="0"/>
                  </a:moveTo>
                  <a:lnTo>
                    <a:pt x="687209" y="0"/>
                  </a:lnTo>
                  <a:cubicBezTo>
                    <a:pt x="757693" y="0"/>
                    <a:pt x="814831" y="57138"/>
                    <a:pt x="814831" y="127622"/>
                  </a:cubicBezTo>
                  <a:lnTo>
                    <a:pt x="814831" y="569879"/>
                  </a:lnTo>
                  <a:cubicBezTo>
                    <a:pt x="814831" y="640363"/>
                    <a:pt x="757693" y="697501"/>
                    <a:pt x="687209" y="697501"/>
                  </a:cubicBezTo>
                  <a:lnTo>
                    <a:pt x="127622" y="697501"/>
                  </a:lnTo>
                  <a:cubicBezTo>
                    <a:pt x="57138" y="697501"/>
                    <a:pt x="0" y="640363"/>
                    <a:pt x="0" y="569879"/>
                  </a:cubicBezTo>
                  <a:lnTo>
                    <a:pt x="0" y="127622"/>
                  </a:lnTo>
                  <a:cubicBezTo>
                    <a:pt x="0" y="57138"/>
                    <a:pt x="57138" y="0"/>
                    <a:pt x="127622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814831" cy="773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268966" y="3195342"/>
            <a:ext cx="2819809" cy="1988110"/>
            <a:chOff x="0" y="0"/>
            <a:chExt cx="742666" cy="5236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2666" cy="523617"/>
            </a:xfrm>
            <a:custGeom>
              <a:avLst/>
              <a:gdLst/>
              <a:ahLst/>
              <a:cxnLst/>
              <a:rect r="r" b="b" t="t" l="l"/>
              <a:pathLst>
                <a:path h="523617" w="742666">
                  <a:moveTo>
                    <a:pt x="140023" y="0"/>
                  </a:moveTo>
                  <a:lnTo>
                    <a:pt x="602643" y="0"/>
                  </a:lnTo>
                  <a:cubicBezTo>
                    <a:pt x="679975" y="0"/>
                    <a:pt x="742666" y="62690"/>
                    <a:pt x="742666" y="140023"/>
                  </a:cubicBezTo>
                  <a:lnTo>
                    <a:pt x="742666" y="383594"/>
                  </a:lnTo>
                  <a:cubicBezTo>
                    <a:pt x="742666" y="420731"/>
                    <a:pt x="727913" y="456346"/>
                    <a:pt x="701654" y="482606"/>
                  </a:cubicBezTo>
                  <a:cubicBezTo>
                    <a:pt x="675395" y="508865"/>
                    <a:pt x="639779" y="523617"/>
                    <a:pt x="602643" y="523617"/>
                  </a:cubicBezTo>
                  <a:lnTo>
                    <a:pt x="140023" y="523617"/>
                  </a:lnTo>
                  <a:cubicBezTo>
                    <a:pt x="62690" y="523617"/>
                    <a:pt x="0" y="460927"/>
                    <a:pt x="0" y="383594"/>
                  </a:cubicBezTo>
                  <a:lnTo>
                    <a:pt x="0" y="140023"/>
                  </a:lnTo>
                  <a:cubicBezTo>
                    <a:pt x="0" y="62690"/>
                    <a:pt x="62690" y="0"/>
                    <a:pt x="140023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742666" cy="599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5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40239" y="7265875"/>
            <a:ext cx="1812926" cy="1582190"/>
          </a:xfrm>
          <a:custGeom>
            <a:avLst/>
            <a:gdLst/>
            <a:ahLst/>
            <a:cxnLst/>
            <a:rect r="r" b="b" t="t" l="l"/>
            <a:pathLst>
              <a:path h="1582190" w="1812926">
                <a:moveTo>
                  <a:pt x="0" y="0"/>
                </a:moveTo>
                <a:lnTo>
                  <a:pt x="1812926" y="0"/>
                </a:lnTo>
                <a:lnTo>
                  <a:pt x="1812926" y="1582189"/>
                </a:lnTo>
                <a:lnTo>
                  <a:pt x="0" y="1582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765270" y="6973015"/>
            <a:ext cx="6378730" cy="2313142"/>
            <a:chOff x="0" y="0"/>
            <a:chExt cx="8504974" cy="30841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1755762"/>
              <a:ext cx="8504974" cy="1328427"/>
            </a:xfrm>
            <a:custGeom>
              <a:avLst/>
              <a:gdLst/>
              <a:ahLst/>
              <a:cxnLst/>
              <a:rect r="r" b="b" t="t" l="l"/>
              <a:pathLst>
                <a:path h="1328427" w="8504974">
                  <a:moveTo>
                    <a:pt x="0" y="0"/>
                  </a:moveTo>
                  <a:lnTo>
                    <a:pt x="8504974" y="0"/>
                  </a:lnTo>
                  <a:lnTo>
                    <a:pt x="8504974" y="1328427"/>
                  </a:lnTo>
                  <a:lnTo>
                    <a:pt x="0" y="1328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6000"/>
              </a:blip>
              <a:stretch>
                <a:fillRect l="0" t="-5619" r="0" b="-5619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287574" y="0"/>
              <a:ext cx="7929826" cy="2536621"/>
              <a:chOff x="0" y="0"/>
              <a:chExt cx="7625298" cy="243920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625298" cy="2439208"/>
              </a:xfrm>
              <a:custGeom>
                <a:avLst/>
                <a:gdLst/>
                <a:ahLst/>
                <a:cxnLst/>
                <a:rect r="r" b="b" t="t" l="l"/>
                <a:pathLst>
                  <a:path h="2439208" w="7625298">
                    <a:moveTo>
                      <a:pt x="41409" y="0"/>
                    </a:moveTo>
                    <a:lnTo>
                      <a:pt x="7583890" y="0"/>
                    </a:lnTo>
                    <a:cubicBezTo>
                      <a:pt x="7606759" y="0"/>
                      <a:pt x="7625298" y="18539"/>
                      <a:pt x="7625298" y="41409"/>
                    </a:cubicBezTo>
                    <a:lnTo>
                      <a:pt x="7625298" y="2397799"/>
                    </a:lnTo>
                    <a:cubicBezTo>
                      <a:pt x="7625298" y="2420669"/>
                      <a:pt x="7606759" y="2439208"/>
                      <a:pt x="7583890" y="2439208"/>
                    </a:cubicBezTo>
                    <a:lnTo>
                      <a:pt x="41409" y="2439208"/>
                    </a:lnTo>
                    <a:cubicBezTo>
                      <a:pt x="18539" y="2439208"/>
                      <a:pt x="0" y="2420669"/>
                      <a:pt x="0" y="2397799"/>
                    </a:cubicBezTo>
                    <a:lnTo>
                      <a:pt x="0" y="41409"/>
                    </a:lnTo>
                    <a:cubicBezTo>
                      <a:pt x="0" y="18539"/>
                      <a:pt x="18539" y="0"/>
                      <a:pt x="41409" y="0"/>
                    </a:cubicBezTo>
                    <a:close/>
                  </a:path>
                </a:pathLst>
              </a:custGeom>
              <a:solidFill>
                <a:srgbClr val="82C2E6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7625298" cy="24868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2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287574" y="0"/>
              <a:ext cx="3326515" cy="2536621"/>
              <a:chOff x="0" y="0"/>
              <a:chExt cx="1156768" cy="882089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156768" cy="882089"/>
              </a:xfrm>
              <a:custGeom>
                <a:avLst/>
                <a:gdLst/>
                <a:ahLst/>
                <a:cxnLst/>
                <a:rect r="r" b="b" t="t" l="l"/>
                <a:pathLst>
                  <a:path h="882089" w="1156768">
                    <a:moveTo>
                      <a:pt x="89897" y="0"/>
                    </a:moveTo>
                    <a:lnTo>
                      <a:pt x="1066871" y="0"/>
                    </a:lnTo>
                    <a:cubicBezTo>
                      <a:pt x="1116520" y="0"/>
                      <a:pt x="1156768" y="40248"/>
                      <a:pt x="1156768" y="89897"/>
                    </a:cubicBezTo>
                    <a:lnTo>
                      <a:pt x="1156768" y="792192"/>
                    </a:lnTo>
                    <a:cubicBezTo>
                      <a:pt x="1156768" y="841841"/>
                      <a:pt x="1116520" y="882089"/>
                      <a:pt x="1066871" y="882089"/>
                    </a:cubicBezTo>
                    <a:lnTo>
                      <a:pt x="89897" y="882089"/>
                    </a:lnTo>
                    <a:cubicBezTo>
                      <a:pt x="40248" y="882089"/>
                      <a:pt x="0" y="841841"/>
                      <a:pt x="0" y="792192"/>
                    </a:cubicBezTo>
                    <a:lnTo>
                      <a:pt x="0" y="89897"/>
                    </a:lnTo>
                    <a:cubicBezTo>
                      <a:pt x="0" y="40248"/>
                      <a:pt x="40248" y="0"/>
                      <a:pt x="89897" y="0"/>
                    </a:cubicBezTo>
                    <a:close/>
                  </a:path>
                </a:pathLst>
              </a:custGeom>
              <a:solidFill>
                <a:srgbClr val="82C2E6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156768" cy="9201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3062646" y="0"/>
              <a:ext cx="694722" cy="2536621"/>
              <a:chOff x="0" y="0"/>
              <a:chExt cx="241584" cy="882089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41584" cy="882089"/>
              </a:xfrm>
              <a:custGeom>
                <a:avLst/>
                <a:gdLst/>
                <a:ahLst/>
                <a:cxnLst/>
                <a:rect r="r" b="b" t="t" l="l"/>
                <a:pathLst>
                  <a:path h="882089" w="241584">
                    <a:moveTo>
                      <a:pt x="0" y="0"/>
                    </a:moveTo>
                    <a:lnTo>
                      <a:pt x="241584" y="0"/>
                    </a:lnTo>
                    <a:lnTo>
                      <a:pt x="241584" y="882089"/>
                    </a:lnTo>
                    <a:lnTo>
                      <a:pt x="0" y="882089"/>
                    </a:lnTo>
                    <a:close/>
                  </a:path>
                </a:pathLst>
              </a:custGeom>
              <a:solidFill>
                <a:srgbClr val="82C2E6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241584" cy="9201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9420225" y="6973015"/>
            <a:ext cx="6478517" cy="2251779"/>
            <a:chOff x="0" y="0"/>
            <a:chExt cx="8638022" cy="300237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1709185"/>
              <a:ext cx="8638022" cy="1293186"/>
            </a:xfrm>
            <a:custGeom>
              <a:avLst/>
              <a:gdLst/>
              <a:ahLst/>
              <a:cxnLst/>
              <a:rect r="r" b="b" t="t" l="l"/>
              <a:pathLst>
                <a:path h="1293186" w="8638022">
                  <a:moveTo>
                    <a:pt x="0" y="0"/>
                  </a:moveTo>
                  <a:lnTo>
                    <a:pt x="8638022" y="0"/>
                  </a:lnTo>
                  <a:lnTo>
                    <a:pt x="8638022" y="1293186"/>
                  </a:lnTo>
                  <a:lnTo>
                    <a:pt x="0" y="1293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6000"/>
              </a:blip>
              <a:stretch>
                <a:fillRect l="0" t="-8029" r="0" b="-8029"/>
              </a:stretch>
            </a:blipFill>
          </p:spPr>
        </p:sp>
        <p:grpSp>
          <p:nvGrpSpPr>
            <p:cNvPr name="Group 27" id="27"/>
            <p:cNvGrpSpPr/>
            <p:nvPr/>
          </p:nvGrpSpPr>
          <p:grpSpPr>
            <a:xfrm rot="0">
              <a:off x="292073" y="0"/>
              <a:ext cx="8053877" cy="2469330"/>
              <a:chOff x="0" y="0"/>
              <a:chExt cx="7744585" cy="2374501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7744585" cy="2374501"/>
              </a:xfrm>
              <a:custGeom>
                <a:avLst/>
                <a:gdLst/>
                <a:ahLst/>
                <a:cxnLst/>
                <a:rect r="r" b="b" t="t" l="l"/>
                <a:pathLst>
                  <a:path h="2374501" w="7744585">
                    <a:moveTo>
                      <a:pt x="40771" y="0"/>
                    </a:moveTo>
                    <a:lnTo>
                      <a:pt x="7703814" y="0"/>
                    </a:lnTo>
                    <a:cubicBezTo>
                      <a:pt x="7726331" y="0"/>
                      <a:pt x="7744585" y="18254"/>
                      <a:pt x="7744585" y="40771"/>
                    </a:cubicBezTo>
                    <a:lnTo>
                      <a:pt x="7744585" y="2333730"/>
                    </a:lnTo>
                    <a:cubicBezTo>
                      <a:pt x="7744585" y="2356247"/>
                      <a:pt x="7726331" y="2374501"/>
                      <a:pt x="7703814" y="2374501"/>
                    </a:cubicBezTo>
                    <a:lnTo>
                      <a:pt x="40771" y="2374501"/>
                    </a:lnTo>
                    <a:cubicBezTo>
                      <a:pt x="18254" y="2374501"/>
                      <a:pt x="0" y="2356247"/>
                      <a:pt x="0" y="2333730"/>
                    </a:cubicBezTo>
                    <a:lnTo>
                      <a:pt x="0" y="40771"/>
                    </a:lnTo>
                    <a:cubicBezTo>
                      <a:pt x="0" y="18254"/>
                      <a:pt x="18254" y="0"/>
                      <a:pt x="40771" y="0"/>
                    </a:cubicBezTo>
                    <a:close/>
                  </a:path>
                </a:pathLst>
              </a:custGeom>
              <a:solidFill>
                <a:srgbClr val="82C2E6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7744585" cy="24221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2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292073" y="0"/>
              <a:ext cx="3378554" cy="2469330"/>
              <a:chOff x="0" y="0"/>
              <a:chExt cx="1174864" cy="858689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174864" cy="858689"/>
              </a:xfrm>
              <a:custGeom>
                <a:avLst/>
                <a:gdLst/>
                <a:ahLst/>
                <a:cxnLst/>
                <a:rect r="r" b="b" t="t" l="l"/>
                <a:pathLst>
                  <a:path h="858689" w="1174864">
                    <a:moveTo>
                      <a:pt x="88513" y="0"/>
                    </a:moveTo>
                    <a:lnTo>
                      <a:pt x="1086352" y="0"/>
                    </a:lnTo>
                    <a:cubicBezTo>
                      <a:pt x="1109827" y="0"/>
                      <a:pt x="1132340" y="9325"/>
                      <a:pt x="1148940" y="25925"/>
                    </a:cubicBezTo>
                    <a:cubicBezTo>
                      <a:pt x="1165539" y="42524"/>
                      <a:pt x="1174864" y="65038"/>
                      <a:pt x="1174864" y="88513"/>
                    </a:cubicBezTo>
                    <a:lnTo>
                      <a:pt x="1174864" y="770177"/>
                    </a:lnTo>
                    <a:cubicBezTo>
                      <a:pt x="1174864" y="819061"/>
                      <a:pt x="1135236" y="858689"/>
                      <a:pt x="1086352" y="858689"/>
                    </a:cubicBezTo>
                    <a:lnTo>
                      <a:pt x="88513" y="858689"/>
                    </a:lnTo>
                    <a:cubicBezTo>
                      <a:pt x="39628" y="858689"/>
                      <a:pt x="0" y="819061"/>
                      <a:pt x="0" y="770177"/>
                    </a:cubicBezTo>
                    <a:lnTo>
                      <a:pt x="0" y="88513"/>
                    </a:lnTo>
                    <a:cubicBezTo>
                      <a:pt x="0" y="39628"/>
                      <a:pt x="39628" y="0"/>
                      <a:pt x="88513" y="0"/>
                    </a:cubicBezTo>
                    <a:close/>
                  </a:path>
                </a:pathLst>
              </a:custGeom>
              <a:solidFill>
                <a:srgbClr val="82C2E6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1174864" cy="8967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3110557" y="0"/>
              <a:ext cx="705590" cy="2469330"/>
              <a:chOff x="0" y="0"/>
              <a:chExt cx="245363" cy="858689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45363" cy="858689"/>
              </a:xfrm>
              <a:custGeom>
                <a:avLst/>
                <a:gdLst/>
                <a:ahLst/>
                <a:cxnLst/>
                <a:rect r="r" b="b" t="t" l="l"/>
                <a:pathLst>
                  <a:path h="858689" w="245363">
                    <a:moveTo>
                      <a:pt x="0" y="0"/>
                    </a:moveTo>
                    <a:lnTo>
                      <a:pt x="245363" y="0"/>
                    </a:lnTo>
                    <a:lnTo>
                      <a:pt x="245363" y="858689"/>
                    </a:lnTo>
                    <a:lnTo>
                      <a:pt x="0" y="858689"/>
                    </a:lnTo>
                    <a:close/>
                  </a:path>
                </a:pathLst>
              </a:custGeom>
              <a:solidFill>
                <a:srgbClr val="82C2E6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245363" cy="8967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36" id="36"/>
          <p:cNvSpPr/>
          <p:nvPr/>
        </p:nvSpPr>
        <p:spPr>
          <a:xfrm flipH="false" flipV="false" rot="0">
            <a:off x="16174967" y="7265875"/>
            <a:ext cx="1333292" cy="1411187"/>
          </a:xfrm>
          <a:custGeom>
            <a:avLst/>
            <a:gdLst/>
            <a:ahLst/>
            <a:cxnLst/>
            <a:rect r="r" b="b" t="t" l="l"/>
            <a:pathLst>
              <a:path h="1411187" w="1333292">
                <a:moveTo>
                  <a:pt x="0" y="0"/>
                </a:moveTo>
                <a:lnTo>
                  <a:pt x="1333292" y="0"/>
                </a:lnTo>
                <a:lnTo>
                  <a:pt x="1333292" y="1411186"/>
                </a:lnTo>
                <a:lnTo>
                  <a:pt x="0" y="141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3995434" y="3632963"/>
            <a:ext cx="1708819" cy="1112868"/>
          </a:xfrm>
          <a:custGeom>
            <a:avLst/>
            <a:gdLst/>
            <a:ahLst/>
            <a:cxnLst/>
            <a:rect r="r" b="b" t="t" l="l"/>
            <a:pathLst>
              <a:path h="1112868" w="1708819">
                <a:moveTo>
                  <a:pt x="0" y="0"/>
                </a:moveTo>
                <a:lnTo>
                  <a:pt x="1708819" y="0"/>
                </a:lnTo>
                <a:lnTo>
                  <a:pt x="1708819" y="1112868"/>
                </a:lnTo>
                <a:lnTo>
                  <a:pt x="0" y="11128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942858">
            <a:off x="1252200" y="4883773"/>
            <a:ext cx="727932" cy="2175885"/>
          </a:xfrm>
          <a:custGeom>
            <a:avLst/>
            <a:gdLst/>
            <a:ahLst/>
            <a:cxnLst/>
            <a:rect r="r" b="b" t="t" l="l"/>
            <a:pathLst>
              <a:path h="2175885" w="727932">
                <a:moveTo>
                  <a:pt x="0" y="0"/>
                </a:moveTo>
                <a:lnTo>
                  <a:pt x="727933" y="0"/>
                </a:lnTo>
                <a:lnTo>
                  <a:pt x="727933" y="2175885"/>
                </a:lnTo>
                <a:lnTo>
                  <a:pt x="0" y="21758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461011" y="921835"/>
            <a:ext cx="15933139" cy="5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2"/>
              </a:lnSpc>
            </a:pPr>
            <a:r>
              <a:rPr lang="en-US" sz="3800" b="true">
                <a:solidFill>
                  <a:srgbClr val="0F8DD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2.Product Backlog révisé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93905" y="9461402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30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413280" y="3138192"/>
            <a:ext cx="7166392" cy="46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Us3, Us4, Us1, Us2, Us14,Us22,Us23,Us24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099506" y="3920193"/>
            <a:ext cx="1420416" cy="48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3"/>
              </a:lnSpc>
              <a:spcBef>
                <a:spcPct val="0"/>
              </a:spcBef>
            </a:pPr>
            <a:r>
              <a:rPr lang="en-US" sz="280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Sprint 3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261189" y="4291876"/>
            <a:ext cx="7166392" cy="46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Us2,Us25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641246" y="3960621"/>
            <a:ext cx="417195" cy="48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3"/>
              </a:lnSpc>
              <a:spcBef>
                <a:spcPct val="0"/>
              </a:spcBef>
            </a:pPr>
            <a:r>
              <a:rPr lang="en-US" sz="280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27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332110" y="7184532"/>
            <a:ext cx="5179738" cy="149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4"/>
              </a:lnSpc>
              <a:spcBef>
                <a:spcPct val="0"/>
              </a:spcBef>
            </a:pPr>
            <a:r>
              <a:rPr lang="en-US" b="true" sz="273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En tant qu'admin je veux supprimer les comptes pour optimiser gestion ressources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091465" y="7184532"/>
            <a:ext cx="5136037" cy="149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4"/>
              </a:lnSpc>
              <a:spcBef>
                <a:spcPct val="0"/>
              </a:spcBef>
            </a:pPr>
            <a:r>
              <a:rPr lang="en-US" b="true" sz="273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En tant qu'étudiant je veux ajouter des sous tâches pour mieux organiser mon travail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67513" y="8933964"/>
            <a:ext cx="2391966" cy="48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Administrateur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6163477" y="8738384"/>
            <a:ext cx="1356271" cy="48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Etudiant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269659" y="5954036"/>
            <a:ext cx="3192363" cy="48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: nouvelle user story 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67513" y="121354"/>
            <a:ext cx="11254247" cy="7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48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6.3.Revue du sprint 3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487418" y="9885510"/>
            <a:ext cx="15771865" cy="190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5668777" y="7249059"/>
            <a:ext cx="1551162" cy="874022"/>
            <a:chOff x="0" y="0"/>
            <a:chExt cx="408537" cy="2301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8536" cy="230195"/>
            </a:xfrm>
            <a:custGeom>
              <a:avLst/>
              <a:gdLst/>
              <a:ahLst/>
              <a:cxnLst/>
              <a:rect r="r" b="b" t="t" l="l"/>
              <a:pathLst>
                <a:path h="230195" w="408536">
                  <a:moveTo>
                    <a:pt x="99821" y="0"/>
                  </a:moveTo>
                  <a:lnTo>
                    <a:pt x="308716" y="0"/>
                  </a:lnTo>
                  <a:cubicBezTo>
                    <a:pt x="335190" y="0"/>
                    <a:pt x="360580" y="10517"/>
                    <a:pt x="379300" y="29237"/>
                  </a:cubicBezTo>
                  <a:cubicBezTo>
                    <a:pt x="398020" y="47957"/>
                    <a:pt x="408536" y="73347"/>
                    <a:pt x="408536" y="99821"/>
                  </a:cubicBezTo>
                  <a:lnTo>
                    <a:pt x="408536" y="130374"/>
                  </a:lnTo>
                  <a:cubicBezTo>
                    <a:pt x="408536" y="156848"/>
                    <a:pt x="398020" y="182238"/>
                    <a:pt x="379300" y="200958"/>
                  </a:cubicBezTo>
                  <a:cubicBezTo>
                    <a:pt x="360580" y="219678"/>
                    <a:pt x="335190" y="230195"/>
                    <a:pt x="308716" y="230195"/>
                  </a:cubicBezTo>
                  <a:lnTo>
                    <a:pt x="99821" y="230195"/>
                  </a:lnTo>
                  <a:cubicBezTo>
                    <a:pt x="44691" y="230195"/>
                    <a:pt x="0" y="185504"/>
                    <a:pt x="0" y="130374"/>
                  </a:cubicBezTo>
                  <a:lnTo>
                    <a:pt x="0" y="99821"/>
                  </a:lnTo>
                  <a:cubicBezTo>
                    <a:pt x="0" y="73347"/>
                    <a:pt x="10517" y="47957"/>
                    <a:pt x="29237" y="29237"/>
                  </a:cubicBezTo>
                  <a:cubicBezTo>
                    <a:pt x="47957" y="10517"/>
                    <a:pt x="73347" y="0"/>
                    <a:pt x="99821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408537" cy="31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Daily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535673" y="3451838"/>
            <a:ext cx="147801" cy="5806462"/>
          </a:xfrm>
          <a:custGeom>
            <a:avLst/>
            <a:gdLst/>
            <a:ahLst/>
            <a:cxnLst/>
            <a:rect r="r" b="b" t="t" l="l"/>
            <a:pathLst>
              <a:path h="5806462" w="147801">
                <a:moveTo>
                  <a:pt x="0" y="0"/>
                </a:moveTo>
                <a:lnTo>
                  <a:pt x="147801" y="0"/>
                </a:lnTo>
                <a:lnTo>
                  <a:pt x="147801" y="5806462"/>
                </a:lnTo>
                <a:lnTo>
                  <a:pt x="0" y="5806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01905" y="3451838"/>
            <a:ext cx="147801" cy="5806462"/>
          </a:xfrm>
          <a:custGeom>
            <a:avLst/>
            <a:gdLst/>
            <a:ahLst/>
            <a:cxnLst/>
            <a:rect r="r" b="b" t="t" l="l"/>
            <a:pathLst>
              <a:path h="5806462" w="147801">
                <a:moveTo>
                  <a:pt x="0" y="0"/>
                </a:moveTo>
                <a:lnTo>
                  <a:pt x="147801" y="0"/>
                </a:lnTo>
                <a:lnTo>
                  <a:pt x="147801" y="5806462"/>
                </a:lnTo>
                <a:lnTo>
                  <a:pt x="0" y="5806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809113" y="8387481"/>
            <a:ext cx="1410826" cy="870819"/>
            <a:chOff x="0" y="0"/>
            <a:chExt cx="371576" cy="2293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1576" cy="229352"/>
            </a:xfrm>
            <a:custGeom>
              <a:avLst/>
              <a:gdLst/>
              <a:ahLst/>
              <a:cxnLst/>
              <a:rect r="r" b="b" t="t" l="l"/>
              <a:pathLst>
                <a:path h="229352" w="371576">
                  <a:moveTo>
                    <a:pt x="109750" y="0"/>
                  </a:moveTo>
                  <a:lnTo>
                    <a:pt x="261825" y="0"/>
                  </a:lnTo>
                  <a:cubicBezTo>
                    <a:pt x="322439" y="0"/>
                    <a:pt x="371576" y="49137"/>
                    <a:pt x="371576" y="109750"/>
                  </a:cubicBezTo>
                  <a:lnTo>
                    <a:pt x="371576" y="119601"/>
                  </a:lnTo>
                  <a:cubicBezTo>
                    <a:pt x="371576" y="148709"/>
                    <a:pt x="360013" y="176624"/>
                    <a:pt x="339430" y="197207"/>
                  </a:cubicBezTo>
                  <a:cubicBezTo>
                    <a:pt x="318848" y="217789"/>
                    <a:pt x="290933" y="229352"/>
                    <a:pt x="261825" y="229352"/>
                  </a:cubicBezTo>
                  <a:lnTo>
                    <a:pt x="109750" y="229352"/>
                  </a:lnTo>
                  <a:cubicBezTo>
                    <a:pt x="80643" y="229352"/>
                    <a:pt x="52727" y="217789"/>
                    <a:pt x="32145" y="197207"/>
                  </a:cubicBezTo>
                  <a:cubicBezTo>
                    <a:pt x="11563" y="176624"/>
                    <a:pt x="0" y="148709"/>
                    <a:pt x="0" y="119601"/>
                  </a:cubicBezTo>
                  <a:lnTo>
                    <a:pt x="0" y="109750"/>
                  </a:lnTo>
                  <a:cubicBezTo>
                    <a:pt x="0" y="80643"/>
                    <a:pt x="11563" y="52727"/>
                    <a:pt x="32145" y="32145"/>
                  </a:cubicBezTo>
                  <a:cubicBezTo>
                    <a:pt x="52727" y="11563"/>
                    <a:pt x="80643" y="0"/>
                    <a:pt x="109750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371576" cy="315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Trello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10610" y="3792283"/>
            <a:ext cx="2060711" cy="998544"/>
            <a:chOff x="0" y="0"/>
            <a:chExt cx="542739" cy="2629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2739" cy="262991"/>
            </a:xfrm>
            <a:custGeom>
              <a:avLst/>
              <a:gdLst/>
              <a:ahLst/>
              <a:cxnLst/>
              <a:rect r="r" b="b" t="t" l="l"/>
              <a:pathLst>
                <a:path h="262991" w="542739">
                  <a:moveTo>
                    <a:pt x="75138" y="0"/>
                  </a:moveTo>
                  <a:lnTo>
                    <a:pt x="467600" y="0"/>
                  </a:lnTo>
                  <a:cubicBezTo>
                    <a:pt x="509098" y="0"/>
                    <a:pt x="542739" y="33641"/>
                    <a:pt x="542739" y="75138"/>
                  </a:cubicBezTo>
                  <a:lnTo>
                    <a:pt x="542739" y="187853"/>
                  </a:lnTo>
                  <a:cubicBezTo>
                    <a:pt x="542739" y="229350"/>
                    <a:pt x="509098" y="262991"/>
                    <a:pt x="467600" y="262991"/>
                  </a:cubicBezTo>
                  <a:lnTo>
                    <a:pt x="75138" y="262991"/>
                  </a:lnTo>
                  <a:cubicBezTo>
                    <a:pt x="33641" y="262991"/>
                    <a:pt x="0" y="229350"/>
                    <a:pt x="0" y="187853"/>
                  </a:cubicBezTo>
                  <a:lnTo>
                    <a:pt x="0" y="75138"/>
                  </a:lnTo>
                  <a:cubicBezTo>
                    <a:pt x="0" y="33641"/>
                    <a:pt x="33641" y="0"/>
                    <a:pt x="75138" y="0"/>
                  </a:cubicBezTo>
                  <a:close/>
                </a:path>
              </a:pathLst>
            </a:custGeom>
            <a:solidFill>
              <a:srgbClr val="9DCD5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542739" cy="34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Qualité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84393" y="3684028"/>
            <a:ext cx="2223846" cy="998544"/>
            <a:chOff x="0" y="0"/>
            <a:chExt cx="585704" cy="2629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5704" cy="262991"/>
            </a:xfrm>
            <a:custGeom>
              <a:avLst/>
              <a:gdLst/>
              <a:ahLst/>
              <a:cxnLst/>
              <a:rect r="r" b="b" t="t" l="l"/>
              <a:pathLst>
                <a:path h="262991" w="585704">
                  <a:moveTo>
                    <a:pt x="69626" y="0"/>
                  </a:moveTo>
                  <a:lnTo>
                    <a:pt x="516078" y="0"/>
                  </a:lnTo>
                  <a:cubicBezTo>
                    <a:pt x="534544" y="0"/>
                    <a:pt x="552254" y="7336"/>
                    <a:pt x="565311" y="20393"/>
                  </a:cubicBezTo>
                  <a:cubicBezTo>
                    <a:pt x="578369" y="33451"/>
                    <a:pt x="585704" y="51160"/>
                    <a:pt x="585704" y="69626"/>
                  </a:cubicBezTo>
                  <a:lnTo>
                    <a:pt x="585704" y="193365"/>
                  </a:lnTo>
                  <a:cubicBezTo>
                    <a:pt x="585704" y="231818"/>
                    <a:pt x="554531" y="262991"/>
                    <a:pt x="516078" y="262991"/>
                  </a:cubicBezTo>
                  <a:lnTo>
                    <a:pt x="69626" y="262991"/>
                  </a:lnTo>
                  <a:cubicBezTo>
                    <a:pt x="31173" y="262991"/>
                    <a:pt x="0" y="231818"/>
                    <a:pt x="0" y="193365"/>
                  </a:cubicBezTo>
                  <a:lnTo>
                    <a:pt x="0" y="69626"/>
                  </a:lnTo>
                  <a:cubicBezTo>
                    <a:pt x="0" y="31173"/>
                    <a:pt x="31173" y="0"/>
                    <a:pt x="69626" y="0"/>
                  </a:cubicBezTo>
                  <a:close/>
                </a:path>
              </a:pathLst>
            </a:custGeom>
            <a:solidFill>
              <a:srgbClr val="9DCD5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585704" cy="34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la qualité du code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089949" y="3638512"/>
            <a:ext cx="2170648" cy="998544"/>
            <a:chOff x="0" y="0"/>
            <a:chExt cx="571693" cy="2629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71693" cy="262991"/>
            </a:xfrm>
            <a:custGeom>
              <a:avLst/>
              <a:gdLst/>
              <a:ahLst/>
              <a:cxnLst/>
              <a:rect r="r" b="b" t="t" l="l"/>
              <a:pathLst>
                <a:path h="262991" w="571693">
                  <a:moveTo>
                    <a:pt x="71333" y="0"/>
                  </a:moveTo>
                  <a:lnTo>
                    <a:pt x="500361" y="0"/>
                  </a:lnTo>
                  <a:cubicBezTo>
                    <a:pt x="539757" y="0"/>
                    <a:pt x="571693" y="31937"/>
                    <a:pt x="571693" y="71333"/>
                  </a:cubicBezTo>
                  <a:lnTo>
                    <a:pt x="571693" y="191658"/>
                  </a:lnTo>
                  <a:cubicBezTo>
                    <a:pt x="571693" y="231054"/>
                    <a:pt x="539757" y="262991"/>
                    <a:pt x="500361" y="262991"/>
                  </a:cubicBezTo>
                  <a:lnTo>
                    <a:pt x="71333" y="262991"/>
                  </a:lnTo>
                  <a:cubicBezTo>
                    <a:pt x="31937" y="262991"/>
                    <a:pt x="0" y="231054"/>
                    <a:pt x="0" y="191658"/>
                  </a:cubicBezTo>
                  <a:lnTo>
                    <a:pt x="0" y="71333"/>
                  </a:lnTo>
                  <a:cubicBezTo>
                    <a:pt x="0" y="31937"/>
                    <a:pt x="31937" y="0"/>
                    <a:pt x="71333" y="0"/>
                  </a:cubicBezTo>
                  <a:close/>
                </a:path>
              </a:pathLst>
            </a:custGeom>
            <a:solidFill>
              <a:srgbClr val="9DCD5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571693" cy="34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Les Tests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17844" y="6038602"/>
            <a:ext cx="2446243" cy="998544"/>
            <a:chOff x="0" y="0"/>
            <a:chExt cx="644278" cy="26299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44278" cy="262991"/>
            </a:xfrm>
            <a:custGeom>
              <a:avLst/>
              <a:gdLst/>
              <a:ahLst/>
              <a:cxnLst/>
              <a:rect r="r" b="b" t="t" l="l"/>
              <a:pathLst>
                <a:path h="262991" w="644278">
                  <a:moveTo>
                    <a:pt x="63296" y="0"/>
                  </a:moveTo>
                  <a:lnTo>
                    <a:pt x="580982" y="0"/>
                  </a:lnTo>
                  <a:cubicBezTo>
                    <a:pt x="597769" y="0"/>
                    <a:pt x="613869" y="6669"/>
                    <a:pt x="625739" y="18539"/>
                  </a:cubicBezTo>
                  <a:cubicBezTo>
                    <a:pt x="637609" y="30409"/>
                    <a:pt x="644278" y="46509"/>
                    <a:pt x="644278" y="63296"/>
                  </a:cubicBezTo>
                  <a:lnTo>
                    <a:pt x="644278" y="199695"/>
                  </a:lnTo>
                  <a:cubicBezTo>
                    <a:pt x="644278" y="216482"/>
                    <a:pt x="637609" y="232582"/>
                    <a:pt x="625739" y="244452"/>
                  </a:cubicBezTo>
                  <a:cubicBezTo>
                    <a:pt x="613869" y="256322"/>
                    <a:pt x="597769" y="262991"/>
                    <a:pt x="580982" y="262991"/>
                  </a:cubicBezTo>
                  <a:lnTo>
                    <a:pt x="63296" y="262991"/>
                  </a:lnTo>
                  <a:cubicBezTo>
                    <a:pt x="46509" y="262991"/>
                    <a:pt x="30409" y="256322"/>
                    <a:pt x="18539" y="244452"/>
                  </a:cubicBezTo>
                  <a:cubicBezTo>
                    <a:pt x="6669" y="232582"/>
                    <a:pt x="0" y="216482"/>
                    <a:pt x="0" y="199695"/>
                  </a:cubicBezTo>
                  <a:lnTo>
                    <a:pt x="0" y="63296"/>
                  </a:lnTo>
                  <a:cubicBezTo>
                    <a:pt x="0" y="46509"/>
                    <a:pt x="6669" y="30409"/>
                    <a:pt x="18539" y="18539"/>
                  </a:cubicBezTo>
                  <a:cubicBezTo>
                    <a:pt x="30409" y="6669"/>
                    <a:pt x="46509" y="0"/>
                    <a:pt x="63296" y="0"/>
                  </a:cubicBezTo>
                  <a:close/>
                </a:path>
              </a:pathLst>
            </a:custGeom>
            <a:solidFill>
              <a:srgbClr val="EA942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644278" cy="34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Organisation du travail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467180" y="6038602"/>
            <a:ext cx="2660112" cy="937248"/>
            <a:chOff x="0" y="0"/>
            <a:chExt cx="700606" cy="2468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00606" cy="246847"/>
            </a:xfrm>
            <a:custGeom>
              <a:avLst/>
              <a:gdLst/>
              <a:ahLst/>
              <a:cxnLst/>
              <a:rect r="r" b="b" t="t" l="l"/>
              <a:pathLst>
                <a:path h="246847" w="700606">
                  <a:moveTo>
                    <a:pt x="58207" y="0"/>
                  </a:moveTo>
                  <a:lnTo>
                    <a:pt x="642398" y="0"/>
                  </a:lnTo>
                  <a:cubicBezTo>
                    <a:pt x="674545" y="0"/>
                    <a:pt x="700606" y="26060"/>
                    <a:pt x="700606" y="58207"/>
                  </a:cubicBezTo>
                  <a:lnTo>
                    <a:pt x="700606" y="188640"/>
                  </a:lnTo>
                  <a:cubicBezTo>
                    <a:pt x="700606" y="220787"/>
                    <a:pt x="674545" y="246847"/>
                    <a:pt x="642398" y="246847"/>
                  </a:cubicBezTo>
                  <a:lnTo>
                    <a:pt x="58207" y="246847"/>
                  </a:lnTo>
                  <a:cubicBezTo>
                    <a:pt x="26060" y="246847"/>
                    <a:pt x="0" y="220787"/>
                    <a:pt x="0" y="188640"/>
                  </a:cubicBezTo>
                  <a:lnTo>
                    <a:pt x="0" y="58207"/>
                  </a:lnTo>
                  <a:cubicBezTo>
                    <a:pt x="0" y="26060"/>
                    <a:pt x="26060" y="0"/>
                    <a:pt x="58207" y="0"/>
                  </a:cubicBezTo>
                  <a:close/>
                </a:path>
              </a:pathLst>
            </a:custGeom>
            <a:solidFill>
              <a:srgbClr val="EA942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700606" cy="332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Respect des délais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892631" y="3451838"/>
            <a:ext cx="3943058" cy="3055388"/>
            <a:chOff x="0" y="0"/>
            <a:chExt cx="1312123" cy="101673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12123" cy="1016735"/>
            </a:xfrm>
            <a:custGeom>
              <a:avLst/>
              <a:gdLst/>
              <a:ahLst/>
              <a:cxnLst/>
              <a:rect r="r" b="b" t="t" l="l"/>
              <a:pathLst>
                <a:path h="1016735" w="1312123">
                  <a:moveTo>
                    <a:pt x="86391" y="0"/>
                  </a:moveTo>
                  <a:lnTo>
                    <a:pt x="1225732" y="0"/>
                  </a:lnTo>
                  <a:cubicBezTo>
                    <a:pt x="1273444" y="0"/>
                    <a:pt x="1312123" y="38679"/>
                    <a:pt x="1312123" y="86391"/>
                  </a:cubicBezTo>
                  <a:lnTo>
                    <a:pt x="1312123" y="930344"/>
                  </a:lnTo>
                  <a:cubicBezTo>
                    <a:pt x="1312123" y="953256"/>
                    <a:pt x="1303021" y="975230"/>
                    <a:pt x="1286820" y="991432"/>
                  </a:cubicBezTo>
                  <a:cubicBezTo>
                    <a:pt x="1270618" y="1007633"/>
                    <a:pt x="1248644" y="1016735"/>
                    <a:pt x="1225732" y="1016735"/>
                  </a:cubicBezTo>
                  <a:lnTo>
                    <a:pt x="86391" y="1016735"/>
                  </a:lnTo>
                  <a:cubicBezTo>
                    <a:pt x="38679" y="1016735"/>
                    <a:pt x="0" y="978056"/>
                    <a:pt x="0" y="930344"/>
                  </a:cubicBezTo>
                  <a:lnTo>
                    <a:pt x="0" y="86391"/>
                  </a:lnTo>
                  <a:cubicBezTo>
                    <a:pt x="0" y="38679"/>
                    <a:pt x="38679" y="0"/>
                    <a:pt x="863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9DCD5A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312123" cy="1054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892631" y="6738254"/>
            <a:ext cx="3943058" cy="2319509"/>
            <a:chOff x="0" y="0"/>
            <a:chExt cx="1312123" cy="77185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12123" cy="771858"/>
            </a:xfrm>
            <a:custGeom>
              <a:avLst/>
              <a:gdLst/>
              <a:ahLst/>
              <a:cxnLst/>
              <a:rect r="r" b="b" t="t" l="l"/>
              <a:pathLst>
                <a:path h="771858" w="1312123">
                  <a:moveTo>
                    <a:pt x="86391" y="0"/>
                  </a:moveTo>
                  <a:lnTo>
                    <a:pt x="1225732" y="0"/>
                  </a:lnTo>
                  <a:cubicBezTo>
                    <a:pt x="1273444" y="0"/>
                    <a:pt x="1312123" y="38679"/>
                    <a:pt x="1312123" y="86391"/>
                  </a:cubicBezTo>
                  <a:lnTo>
                    <a:pt x="1312123" y="685467"/>
                  </a:lnTo>
                  <a:cubicBezTo>
                    <a:pt x="1312123" y="708379"/>
                    <a:pt x="1303021" y="730353"/>
                    <a:pt x="1286820" y="746555"/>
                  </a:cubicBezTo>
                  <a:cubicBezTo>
                    <a:pt x="1270618" y="762756"/>
                    <a:pt x="1248644" y="771858"/>
                    <a:pt x="1225732" y="771858"/>
                  </a:cubicBezTo>
                  <a:lnTo>
                    <a:pt x="86391" y="771858"/>
                  </a:lnTo>
                  <a:cubicBezTo>
                    <a:pt x="38679" y="771858"/>
                    <a:pt x="0" y="733179"/>
                    <a:pt x="0" y="685467"/>
                  </a:cubicBezTo>
                  <a:lnTo>
                    <a:pt x="0" y="86391"/>
                  </a:lnTo>
                  <a:cubicBezTo>
                    <a:pt x="0" y="38679"/>
                    <a:pt x="38679" y="0"/>
                    <a:pt x="863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EA9423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312123" cy="809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3740501" y="1930961"/>
            <a:ext cx="630032" cy="630032"/>
          </a:xfrm>
          <a:custGeom>
            <a:avLst/>
            <a:gdLst/>
            <a:ahLst/>
            <a:cxnLst/>
            <a:rect r="r" b="b" t="t" l="l"/>
            <a:pathLst>
              <a:path h="630032" w="630032">
                <a:moveTo>
                  <a:pt x="0" y="0"/>
                </a:moveTo>
                <a:lnTo>
                  <a:pt x="630032" y="0"/>
                </a:lnTo>
                <a:lnTo>
                  <a:pt x="630032" y="630032"/>
                </a:lnTo>
                <a:lnTo>
                  <a:pt x="0" y="630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532789" y="1773480"/>
            <a:ext cx="727055" cy="824495"/>
          </a:xfrm>
          <a:custGeom>
            <a:avLst/>
            <a:gdLst/>
            <a:ahLst/>
            <a:cxnLst/>
            <a:rect r="r" b="b" t="t" l="l"/>
            <a:pathLst>
              <a:path h="824495" w="727055">
                <a:moveTo>
                  <a:pt x="0" y="0"/>
                </a:moveTo>
                <a:lnTo>
                  <a:pt x="727054" y="0"/>
                </a:lnTo>
                <a:lnTo>
                  <a:pt x="727054" y="824495"/>
                </a:lnTo>
                <a:lnTo>
                  <a:pt x="0" y="824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095934" y="1822020"/>
            <a:ext cx="756204" cy="775955"/>
          </a:xfrm>
          <a:custGeom>
            <a:avLst/>
            <a:gdLst/>
            <a:ahLst/>
            <a:cxnLst/>
            <a:rect r="r" b="b" t="t" l="l"/>
            <a:pathLst>
              <a:path h="775955" w="756204">
                <a:moveTo>
                  <a:pt x="0" y="0"/>
                </a:moveTo>
                <a:lnTo>
                  <a:pt x="756204" y="0"/>
                </a:lnTo>
                <a:lnTo>
                  <a:pt x="756204" y="775955"/>
                </a:lnTo>
                <a:lnTo>
                  <a:pt x="0" y="775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17844" y="213242"/>
            <a:ext cx="10012604" cy="7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48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6.4.Rétrospective du sprint 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19221" y="9528077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31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06331" y="1034594"/>
            <a:ext cx="9256092" cy="5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2"/>
              </a:lnSpc>
            </a:pPr>
            <a:r>
              <a:rPr lang="en-US" sz="3800" b="true">
                <a:solidFill>
                  <a:srgbClr val="2884DC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1.Tableau de rétrospection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503883" y="1955191"/>
            <a:ext cx="2111003" cy="56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b="true" sz="3068">
                <a:solidFill>
                  <a:srgbClr val="82C2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Went Good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364618" y="1952168"/>
            <a:ext cx="2170410" cy="56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b="true" sz="3068">
                <a:solidFill>
                  <a:srgbClr val="82C2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To Improve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909609" y="1965222"/>
            <a:ext cx="2303239" cy="59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b="true" sz="3168">
                <a:solidFill>
                  <a:srgbClr val="82C2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Action Plan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254581" y="3546704"/>
            <a:ext cx="3291017" cy="307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5"/>
              </a:lnSpc>
            </a:pPr>
            <a:r>
              <a:rPr lang="en-US" sz="2068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1-Améliorer la qualité du code par Suivre les normes de nomination.</a:t>
            </a:r>
          </a:p>
          <a:p>
            <a:pPr algn="ctr">
              <a:lnSpc>
                <a:spcPts val="2895"/>
              </a:lnSpc>
            </a:pPr>
          </a:p>
          <a:p>
            <a:pPr algn="l">
              <a:lnSpc>
                <a:spcPts val="2895"/>
              </a:lnSpc>
            </a:pPr>
            <a:r>
              <a:rPr lang="en-US" sz="2068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2-Diviser l’application en modules indépendants et anticiper l’évolutivité</a:t>
            </a:r>
          </a:p>
          <a:p>
            <a:pPr algn="ctr">
              <a:lnSpc>
                <a:spcPts val="4295"/>
              </a:lnSpc>
              <a:spcBef>
                <a:spcPct val="0"/>
              </a:spcBef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14212644" y="6971572"/>
            <a:ext cx="3183673" cy="191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168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Allouer plus de</a:t>
            </a:r>
          </a:p>
          <a:p>
            <a:pPr algn="ctr">
              <a:lnSpc>
                <a:spcPts val="3035"/>
              </a:lnSpc>
            </a:pPr>
            <a:r>
              <a:rPr lang="en-US" sz="2168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temps à la revue</a:t>
            </a:r>
          </a:p>
          <a:p>
            <a:pPr algn="ctr">
              <a:lnSpc>
                <a:spcPts val="3035"/>
              </a:lnSpc>
            </a:pPr>
            <a:r>
              <a:rPr lang="en-US" sz="2168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et a l’estimation</a:t>
            </a:r>
          </a:p>
          <a:p>
            <a:pPr algn="ctr">
              <a:lnSpc>
                <a:spcPts val="3035"/>
              </a:lnSpc>
            </a:pPr>
            <a:r>
              <a:rPr lang="en-US" sz="2168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des priorités et</a:t>
            </a:r>
          </a:p>
          <a:p>
            <a:pPr algn="ctr">
              <a:lnSpc>
                <a:spcPts val="2895"/>
              </a:lnSpc>
              <a:spcBef>
                <a:spcPct val="0"/>
              </a:spcBef>
            </a:pPr>
            <a:r>
              <a:rPr lang="en-US" b="true" sz="2068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des efforts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3081572" y="6150534"/>
            <a:ext cx="2395916" cy="870819"/>
            <a:chOff x="0" y="0"/>
            <a:chExt cx="631023" cy="22935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31023" cy="229352"/>
            </a:xfrm>
            <a:custGeom>
              <a:avLst/>
              <a:gdLst/>
              <a:ahLst/>
              <a:cxnLst/>
              <a:rect r="r" b="b" t="t" l="l"/>
              <a:pathLst>
                <a:path h="229352" w="631023">
                  <a:moveTo>
                    <a:pt x="64626" y="0"/>
                  </a:moveTo>
                  <a:lnTo>
                    <a:pt x="566397" y="0"/>
                  </a:lnTo>
                  <a:cubicBezTo>
                    <a:pt x="602089" y="0"/>
                    <a:pt x="631023" y="28934"/>
                    <a:pt x="631023" y="64626"/>
                  </a:cubicBezTo>
                  <a:lnTo>
                    <a:pt x="631023" y="164726"/>
                  </a:lnTo>
                  <a:cubicBezTo>
                    <a:pt x="631023" y="200418"/>
                    <a:pt x="602089" y="229352"/>
                    <a:pt x="566397" y="229352"/>
                  </a:cubicBezTo>
                  <a:lnTo>
                    <a:pt x="64626" y="229352"/>
                  </a:lnTo>
                  <a:cubicBezTo>
                    <a:pt x="28934" y="229352"/>
                    <a:pt x="0" y="200418"/>
                    <a:pt x="0" y="164726"/>
                  </a:cubicBezTo>
                  <a:lnTo>
                    <a:pt x="0" y="64626"/>
                  </a:lnTo>
                  <a:cubicBezTo>
                    <a:pt x="0" y="28934"/>
                    <a:pt x="28934" y="0"/>
                    <a:pt x="64626" y="0"/>
                  </a:cubicBezTo>
                  <a:close/>
                </a:path>
              </a:pathLst>
            </a:custGeom>
            <a:solidFill>
              <a:srgbClr val="EA9423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85725"/>
              <a:ext cx="631023" cy="315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Documentation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3272072" y="4958797"/>
            <a:ext cx="2170648" cy="915512"/>
            <a:chOff x="0" y="0"/>
            <a:chExt cx="571693" cy="24112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571693" cy="241122"/>
            </a:xfrm>
            <a:custGeom>
              <a:avLst/>
              <a:gdLst/>
              <a:ahLst/>
              <a:cxnLst/>
              <a:rect r="r" b="b" t="t" l="l"/>
              <a:pathLst>
                <a:path h="241122" w="571693">
                  <a:moveTo>
                    <a:pt x="71333" y="0"/>
                  </a:moveTo>
                  <a:lnTo>
                    <a:pt x="500361" y="0"/>
                  </a:lnTo>
                  <a:cubicBezTo>
                    <a:pt x="539757" y="0"/>
                    <a:pt x="571693" y="31937"/>
                    <a:pt x="571693" y="71333"/>
                  </a:cubicBezTo>
                  <a:lnTo>
                    <a:pt x="571693" y="169790"/>
                  </a:lnTo>
                  <a:cubicBezTo>
                    <a:pt x="571693" y="209186"/>
                    <a:pt x="539757" y="241122"/>
                    <a:pt x="500361" y="241122"/>
                  </a:cubicBezTo>
                  <a:lnTo>
                    <a:pt x="71333" y="241122"/>
                  </a:lnTo>
                  <a:cubicBezTo>
                    <a:pt x="31937" y="241122"/>
                    <a:pt x="0" y="209186"/>
                    <a:pt x="0" y="169790"/>
                  </a:cubicBezTo>
                  <a:lnTo>
                    <a:pt x="0" y="71333"/>
                  </a:lnTo>
                  <a:cubicBezTo>
                    <a:pt x="0" y="31937"/>
                    <a:pt x="31937" y="0"/>
                    <a:pt x="71333" y="0"/>
                  </a:cubicBezTo>
                  <a:close/>
                </a:path>
              </a:pathLst>
            </a:custGeom>
            <a:solidFill>
              <a:srgbClr val="9DCD5A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85725"/>
              <a:ext cx="571693" cy="326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Ergonomie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3272072" y="3684028"/>
            <a:ext cx="1627651" cy="998544"/>
            <a:chOff x="0" y="0"/>
            <a:chExt cx="428682" cy="262991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28682" cy="262991"/>
            </a:xfrm>
            <a:custGeom>
              <a:avLst/>
              <a:gdLst/>
              <a:ahLst/>
              <a:cxnLst/>
              <a:rect r="r" b="b" t="t" l="l"/>
              <a:pathLst>
                <a:path h="262991" w="428682">
                  <a:moveTo>
                    <a:pt x="95130" y="0"/>
                  </a:moveTo>
                  <a:lnTo>
                    <a:pt x="333552" y="0"/>
                  </a:lnTo>
                  <a:cubicBezTo>
                    <a:pt x="358782" y="0"/>
                    <a:pt x="382979" y="10023"/>
                    <a:pt x="400819" y="27863"/>
                  </a:cubicBezTo>
                  <a:cubicBezTo>
                    <a:pt x="418659" y="45703"/>
                    <a:pt x="428682" y="69900"/>
                    <a:pt x="428682" y="95130"/>
                  </a:cubicBezTo>
                  <a:lnTo>
                    <a:pt x="428682" y="167861"/>
                  </a:lnTo>
                  <a:cubicBezTo>
                    <a:pt x="428682" y="220400"/>
                    <a:pt x="386091" y="262991"/>
                    <a:pt x="333552" y="262991"/>
                  </a:cubicBezTo>
                  <a:lnTo>
                    <a:pt x="95130" y="262991"/>
                  </a:lnTo>
                  <a:cubicBezTo>
                    <a:pt x="69900" y="262991"/>
                    <a:pt x="45703" y="252968"/>
                    <a:pt x="27863" y="235128"/>
                  </a:cubicBezTo>
                  <a:cubicBezTo>
                    <a:pt x="10023" y="217288"/>
                    <a:pt x="0" y="193091"/>
                    <a:pt x="0" y="167861"/>
                  </a:cubicBezTo>
                  <a:lnTo>
                    <a:pt x="0" y="95130"/>
                  </a:lnTo>
                  <a:cubicBezTo>
                    <a:pt x="0" y="69900"/>
                    <a:pt x="10023" y="45703"/>
                    <a:pt x="27863" y="27863"/>
                  </a:cubicBezTo>
                  <a:cubicBezTo>
                    <a:pt x="45703" y="10023"/>
                    <a:pt x="69900" y="0"/>
                    <a:pt x="95130" y="0"/>
                  </a:cubicBezTo>
                  <a:close/>
                </a:path>
              </a:pathLst>
            </a:custGeom>
            <a:solidFill>
              <a:srgbClr val="9DCD5A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85725"/>
              <a:ext cx="428682" cy="34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Sécurité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0419853" y="3638512"/>
            <a:ext cx="2702065" cy="998544"/>
            <a:chOff x="0" y="0"/>
            <a:chExt cx="711655" cy="262991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711655" cy="262991"/>
            </a:xfrm>
            <a:custGeom>
              <a:avLst/>
              <a:gdLst/>
              <a:ahLst/>
              <a:cxnLst/>
              <a:rect r="r" b="b" t="t" l="l"/>
              <a:pathLst>
                <a:path h="262991" w="711655">
                  <a:moveTo>
                    <a:pt x="57304" y="0"/>
                  </a:moveTo>
                  <a:lnTo>
                    <a:pt x="654351" y="0"/>
                  </a:lnTo>
                  <a:cubicBezTo>
                    <a:pt x="669549" y="0"/>
                    <a:pt x="684124" y="6037"/>
                    <a:pt x="694871" y="16784"/>
                  </a:cubicBezTo>
                  <a:cubicBezTo>
                    <a:pt x="705618" y="27530"/>
                    <a:pt x="711655" y="42106"/>
                    <a:pt x="711655" y="57304"/>
                  </a:cubicBezTo>
                  <a:lnTo>
                    <a:pt x="711655" y="205687"/>
                  </a:lnTo>
                  <a:cubicBezTo>
                    <a:pt x="711655" y="220885"/>
                    <a:pt x="705618" y="235461"/>
                    <a:pt x="694871" y="246207"/>
                  </a:cubicBezTo>
                  <a:cubicBezTo>
                    <a:pt x="684124" y="256954"/>
                    <a:pt x="669549" y="262991"/>
                    <a:pt x="654351" y="262991"/>
                  </a:cubicBezTo>
                  <a:lnTo>
                    <a:pt x="57304" y="262991"/>
                  </a:lnTo>
                  <a:cubicBezTo>
                    <a:pt x="42106" y="262991"/>
                    <a:pt x="27530" y="256954"/>
                    <a:pt x="16784" y="246207"/>
                  </a:cubicBezTo>
                  <a:cubicBezTo>
                    <a:pt x="6037" y="235461"/>
                    <a:pt x="0" y="220885"/>
                    <a:pt x="0" y="205687"/>
                  </a:cubicBezTo>
                  <a:lnTo>
                    <a:pt x="0" y="57304"/>
                  </a:lnTo>
                  <a:cubicBezTo>
                    <a:pt x="0" y="42106"/>
                    <a:pt x="6037" y="27530"/>
                    <a:pt x="16784" y="16784"/>
                  </a:cubicBezTo>
                  <a:cubicBezTo>
                    <a:pt x="27530" y="6037"/>
                    <a:pt x="42106" y="0"/>
                    <a:pt x="57304" y="0"/>
                  </a:cubicBezTo>
                  <a:close/>
                </a:path>
              </a:pathLst>
            </a:custGeom>
            <a:solidFill>
              <a:srgbClr val="9DCD5A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85725"/>
              <a:ext cx="711655" cy="34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Facilité de maintenance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307403" y="7623809"/>
            <a:ext cx="2267125" cy="998544"/>
            <a:chOff x="0" y="0"/>
            <a:chExt cx="597103" cy="262991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597103" cy="262991"/>
            </a:xfrm>
            <a:custGeom>
              <a:avLst/>
              <a:gdLst/>
              <a:ahLst/>
              <a:cxnLst/>
              <a:rect r="r" b="b" t="t" l="l"/>
              <a:pathLst>
                <a:path h="262991" w="597103">
                  <a:moveTo>
                    <a:pt x="68297" y="0"/>
                  </a:moveTo>
                  <a:lnTo>
                    <a:pt x="528806" y="0"/>
                  </a:lnTo>
                  <a:cubicBezTo>
                    <a:pt x="566525" y="0"/>
                    <a:pt x="597103" y="30578"/>
                    <a:pt x="597103" y="68297"/>
                  </a:cubicBezTo>
                  <a:lnTo>
                    <a:pt x="597103" y="194694"/>
                  </a:lnTo>
                  <a:cubicBezTo>
                    <a:pt x="597103" y="232413"/>
                    <a:pt x="566525" y="262991"/>
                    <a:pt x="528806" y="262991"/>
                  </a:cubicBezTo>
                  <a:lnTo>
                    <a:pt x="68297" y="262991"/>
                  </a:lnTo>
                  <a:cubicBezTo>
                    <a:pt x="30578" y="262991"/>
                    <a:pt x="0" y="232413"/>
                    <a:pt x="0" y="194694"/>
                  </a:cubicBezTo>
                  <a:lnTo>
                    <a:pt x="0" y="68297"/>
                  </a:lnTo>
                  <a:cubicBezTo>
                    <a:pt x="0" y="30578"/>
                    <a:pt x="30578" y="0"/>
                    <a:pt x="68297" y="0"/>
                  </a:cubicBezTo>
                  <a:close/>
                </a:path>
              </a:pathLst>
            </a:custGeom>
            <a:solidFill>
              <a:srgbClr val="0F8DD0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85725"/>
              <a:ext cx="597103" cy="34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Communication</a:t>
              </a:r>
            </a:p>
          </p:txBody>
        </p:sp>
      </p:grpSp>
      <p:sp>
        <p:nvSpPr>
          <p:cNvPr name="Freeform 58" id="58"/>
          <p:cNvSpPr/>
          <p:nvPr/>
        </p:nvSpPr>
        <p:spPr>
          <a:xfrm flipH="false" flipV="false" rot="0">
            <a:off x="2800421" y="3451838"/>
            <a:ext cx="147801" cy="5806462"/>
          </a:xfrm>
          <a:custGeom>
            <a:avLst/>
            <a:gdLst/>
            <a:ahLst/>
            <a:cxnLst/>
            <a:rect r="r" b="b" t="t" l="l"/>
            <a:pathLst>
              <a:path h="5806462" w="147801">
                <a:moveTo>
                  <a:pt x="0" y="0"/>
                </a:moveTo>
                <a:lnTo>
                  <a:pt x="147801" y="0"/>
                </a:lnTo>
                <a:lnTo>
                  <a:pt x="147801" y="5806462"/>
                </a:lnTo>
                <a:lnTo>
                  <a:pt x="0" y="5806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9" id="59"/>
          <p:cNvSpPr txBox="true"/>
          <p:nvPr/>
        </p:nvSpPr>
        <p:spPr>
          <a:xfrm rot="0">
            <a:off x="531270" y="1984272"/>
            <a:ext cx="1750123" cy="56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b="true" sz="3068">
                <a:solidFill>
                  <a:srgbClr val="82C2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Category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3129197" y="7516144"/>
            <a:ext cx="2223846" cy="998544"/>
            <a:chOff x="0" y="0"/>
            <a:chExt cx="585704" cy="262991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585704" cy="262991"/>
            </a:xfrm>
            <a:custGeom>
              <a:avLst/>
              <a:gdLst/>
              <a:ahLst/>
              <a:cxnLst/>
              <a:rect r="r" b="b" t="t" l="l"/>
              <a:pathLst>
                <a:path h="262991" w="585704">
                  <a:moveTo>
                    <a:pt x="69626" y="0"/>
                  </a:moveTo>
                  <a:lnTo>
                    <a:pt x="516078" y="0"/>
                  </a:lnTo>
                  <a:cubicBezTo>
                    <a:pt x="534544" y="0"/>
                    <a:pt x="552254" y="7336"/>
                    <a:pt x="565311" y="20393"/>
                  </a:cubicBezTo>
                  <a:cubicBezTo>
                    <a:pt x="578369" y="33451"/>
                    <a:pt x="585704" y="51160"/>
                    <a:pt x="585704" y="69626"/>
                  </a:cubicBezTo>
                  <a:lnTo>
                    <a:pt x="585704" y="193365"/>
                  </a:lnTo>
                  <a:cubicBezTo>
                    <a:pt x="585704" y="231818"/>
                    <a:pt x="554531" y="262991"/>
                    <a:pt x="516078" y="262991"/>
                  </a:cubicBezTo>
                  <a:lnTo>
                    <a:pt x="69626" y="262991"/>
                  </a:lnTo>
                  <a:cubicBezTo>
                    <a:pt x="31173" y="262991"/>
                    <a:pt x="0" y="231818"/>
                    <a:pt x="0" y="193365"/>
                  </a:cubicBezTo>
                  <a:lnTo>
                    <a:pt x="0" y="69626"/>
                  </a:lnTo>
                  <a:cubicBezTo>
                    <a:pt x="0" y="31173"/>
                    <a:pt x="31173" y="0"/>
                    <a:pt x="69626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85725"/>
              <a:ext cx="585704" cy="34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Gestion des conflits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5733870" y="6012996"/>
            <a:ext cx="1561312" cy="998544"/>
            <a:chOff x="0" y="0"/>
            <a:chExt cx="411210" cy="262991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411210" cy="262991"/>
            </a:xfrm>
            <a:custGeom>
              <a:avLst/>
              <a:gdLst/>
              <a:ahLst/>
              <a:cxnLst/>
              <a:rect r="r" b="b" t="t" l="l"/>
              <a:pathLst>
                <a:path h="262991" w="411210">
                  <a:moveTo>
                    <a:pt x="99172" y="0"/>
                  </a:moveTo>
                  <a:lnTo>
                    <a:pt x="312038" y="0"/>
                  </a:lnTo>
                  <a:cubicBezTo>
                    <a:pt x="366809" y="0"/>
                    <a:pt x="411210" y="44401"/>
                    <a:pt x="411210" y="99172"/>
                  </a:cubicBezTo>
                  <a:lnTo>
                    <a:pt x="411210" y="163819"/>
                  </a:lnTo>
                  <a:cubicBezTo>
                    <a:pt x="411210" y="218590"/>
                    <a:pt x="366809" y="262991"/>
                    <a:pt x="312038" y="262991"/>
                  </a:cubicBezTo>
                  <a:lnTo>
                    <a:pt x="99172" y="262991"/>
                  </a:lnTo>
                  <a:cubicBezTo>
                    <a:pt x="72870" y="262991"/>
                    <a:pt x="47645" y="252543"/>
                    <a:pt x="29047" y="233944"/>
                  </a:cubicBezTo>
                  <a:cubicBezTo>
                    <a:pt x="10448" y="215346"/>
                    <a:pt x="0" y="190121"/>
                    <a:pt x="0" y="163819"/>
                  </a:cubicBezTo>
                  <a:lnTo>
                    <a:pt x="0" y="99172"/>
                  </a:lnTo>
                  <a:cubicBezTo>
                    <a:pt x="0" y="44401"/>
                    <a:pt x="44401" y="0"/>
                    <a:pt x="99172" y="0"/>
                  </a:cubicBezTo>
                  <a:close/>
                </a:path>
              </a:pathLst>
            </a:custGeom>
            <a:solidFill>
              <a:srgbClr val="EA9423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85725"/>
              <a:ext cx="411210" cy="34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68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Sprint Review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487435" y="9599490"/>
            <a:ext cx="157718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361746" y="2775389"/>
            <a:ext cx="1019249" cy="848756"/>
          </a:xfrm>
          <a:custGeom>
            <a:avLst/>
            <a:gdLst/>
            <a:ahLst/>
            <a:cxnLst/>
            <a:rect r="r" b="b" t="t" l="l"/>
            <a:pathLst>
              <a:path h="848756" w="1019249">
                <a:moveTo>
                  <a:pt x="0" y="0"/>
                </a:moveTo>
                <a:lnTo>
                  <a:pt x="1019248" y="0"/>
                </a:lnTo>
                <a:lnTo>
                  <a:pt x="1019248" y="848756"/>
                </a:lnTo>
                <a:lnTo>
                  <a:pt x="0" y="84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02854" y="3199767"/>
            <a:ext cx="6246877" cy="5363358"/>
            <a:chOff x="0" y="0"/>
            <a:chExt cx="1645268" cy="14125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45268" cy="1412572"/>
            </a:xfrm>
            <a:custGeom>
              <a:avLst/>
              <a:gdLst/>
              <a:ahLst/>
              <a:cxnLst/>
              <a:rect r="r" b="b" t="t" l="l"/>
              <a:pathLst>
                <a:path h="1412572" w="1645268">
                  <a:moveTo>
                    <a:pt x="63206" y="0"/>
                  </a:moveTo>
                  <a:lnTo>
                    <a:pt x="1582062" y="0"/>
                  </a:lnTo>
                  <a:cubicBezTo>
                    <a:pt x="1616970" y="0"/>
                    <a:pt x="1645268" y="28298"/>
                    <a:pt x="1645268" y="63206"/>
                  </a:cubicBezTo>
                  <a:lnTo>
                    <a:pt x="1645268" y="1349366"/>
                  </a:lnTo>
                  <a:cubicBezTo>
                    <a:pt x="1645268" y="1384273"/>
                    <a:pt x="1616970" y="1412572"/>
                    <a:pt x="1582062" y="1412572"/>
                  </a:cubicBezTo>
                  <a:lnTo>
                    <a:pt x="63206" y="1412572"/>
                  </a:lnTo>
                  <a:cubicBezTo>
                    <a:pt x="28298" y="1412572"/>
                    <a:pt x="0" y="1384273"/>
                    <a:pt x="0" y="1349366"/>
                  </a:cubicBezTo>
                  <a:lnTo>
                    <a:pt x="0" y="63206"/>
                  </a:lnTo>
                  <a:cubicBezTo>
                    <a:pt x="0" y="28298"/>
                    <a:pt x="28298" y="0"/>
                    <a:pt x="63206" y="0"/>
                  </a:cubicBezTo>
                  <a:close/>
                </a:path>
              </a:pathLst>
            </a:custGeom>
            <a:solidFill>
              <a:srgbClr val="E9F4F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45268" cy="145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69162" y="2575201"/>
            <a:ext cx="5194641" cy="1249131"/>
            <a:chOff x="0" y="0"/>
            <a:chExt cx="1368136" cy="3289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68136" cy="328989"/>
            </a:xfrm>
            <a:custGeom>
              <a:avLst/>
              <a:gdLst/>
              <a:ahLst/>
              <a:cxnLst/>
              <a:rect r="r" b="b" t="t" l="l"/>
              <a:pathLst>
                <a:path h="328989" w="1368136">
                  <a:moveTo>
                    <a:pt x="76009" y="0"/>
                  </a:moveTo>
                  <a:lnTo>
                    <a:pt x="1292127" y="0"/>
                  </a:lnTo>
                  <a:cubicBezTo>
                    <a:pt x="1334106" y="0"/>
                    <a:pt x="1368136" y="34030"/>
                    <a:pt x="1368136" y="76009"/>
                  </a:cubicBezTo>
                  <a:lnTo>
                    <a:pt x="1368136" y="252980"/>
                  </a:lnTo>
                  <a:cubicBezTo>
                    <a:pt x="1368136" y="294959"/>
                    <a:pt x="1334106" y="328989"/>
                    <a:pt x="1292127" y="328989"/>
                  </a:cubicBezTo>
                  <a:lnTo>
                    <a:pt x="76009" y="328989"/>
                  </a:lnTo>
                  <a:cubicBezTo>
                    <a:pt x="34030" y="328989"/>
                    <a:pt x="0" y="294959"/>
                    <a:pt x="0" y="252980"/>
                  </a:cubicBezTo>
                  <a:lnTo>
                    <a:pt x="0" y="76009"/>
                  </a:lnTo>
                  <a:cubicBezTo>
                    <a:pt x="0" y="34030"/>
                    <a:pt x="34030" y="0"/>
                    <a:pt x="76009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368136" cy="395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b="true" sz="34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Etudiants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923098" y="2840572"/>
            <a:ext cx="634795" cy="718390"/>
          </a:xfrm>
          <a:custGeom>
            <a:avLst/>
            <a:gdLst/>
            <a:ahLst/>
            <a:cxnLst/>
            <a:rect r="r" b="b" t="t" l="l"/>
            <a:pathLst>
              <a:path h="718390" w="634795">
                <a:moveTo>
                  <a:pt x="0" y="0"/>
                </a:moveTo>
                <a:lnTo>
                  <a:pt x="634795" y="0"/>
                </a:lnTo>
                <a:lnTo>
                  <a:pt x="634795" y="718390"/>
                </a:lnTo>
                <a:lnTo>
                  <a:pt x="0" y="718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668731" y="3199767"/>
            <a:ext cx="6246877" cy="5363358"/>
            <a:chOff x="0" y="0"/>
            <a:chExt cx="1645268" cy="14125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45268" cy="1412572"/>
            </a:xfrm>
            <a:custGeom>
              <a:avLst/>
              <a:gdLst/>
              <a:ahLst/>
              <a:cxnLst/>
              <a:rect r="r" b="b" t="t" l="l"/>
              <a:pathLst>
                <a:path h="1412572" w="1645268">
                  <a:moveTo>
                    <a:pt x="63206" y="0"/>
                  </a:moveTo>
                  <a:lnTo>
                    <a:pt x="1582062" y="0"/>
                  </a:lnTo>
                  <a:cubicBezTo>
                    <a:pt x="1616970" y="0"/>
                    <a:pt x="1645268" y="28298"/>
                    <a:pt x="1645268" y="63206"/>
                  </a:cubicBezTo>
                  <a:lnTo>
                    <a:pt x="1645268" y="1349366"/>
                  </a:lnTo>
                  <a:cubicBezTo>
                    <a:pt x="1645268" y="1384273"/>
                    <a:pt x="1616970" y="1412572"/>
                    <a:pt x="1582062" y="1412572"/>
                  </a:cubicBezTo>
                  <a:lnTo>
                    <a:pt x="63206" y="1412572"/>
                  </a:lnTo>
                  <a:cubicBezTo>
                    <a:pt x="28298" y="1412572"/>
                    <a:pt x="0" y="1384273"/>
                    <a:pt x="0" y="1349366"/>
                  </a:cubicBezTo>
                  <a:lnTo>
                    <a:pt x="0" y="63206"/>
                  </a:lnTo>
                  <a:cubicBezTo>
                    <a:pt x="0" y="28298"/>
                    <a:pt x="28298" y="0"/>
                    <a:pt x="63206" y="0"/>
                  </a:cubicBezTo>
                  <a:close/>
                </a:path>
              </a:pathLst>
            </a:custGeom>
            <a:solidFill>
              <a:srgbClr val="E9F4F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645268" cy="145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135038" y="2575201"/>
            <a:ext cx="5194641" cy="1249131"/>
            <a:chOff x="0" y="0"/>
            <a:chExt cx="1368136" cy="3289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68136" cy="328989"/>
            </a:xfrm>
            <a:custGeom>
              <a:avLst/>
              <a:gdLst/>
              <a:ahLst/>
              <a:cxnLst/>
              <a:rect r="r" b="b" t="t" l="l"/>
              <a:pathLst>
                <a:path h="328989" w="1368136">
                  <a:moveTo>
                    <a:pt x="76009" y="0"/>
                  </a:moveTo>
                  <a:lnTo>
                    <a:pt x="1292127" y="0"/>
                  </a:lnTo>
                  <a:cubicBezTo>
                    <a:pt x="1334106" y="0"/>
                    <a:pt x="1368136" y="34030"/>
                    <a:pt x="1368136" y="76009"/>
                  </a:cubicBezTo>
                  <a:lnTo>
                    <a:pt x="1368136" y="252980"/>
                  </a:lnTo>
                  <a:cubicBezTo>
                    <a:pt x="1368136" y="294959"/>
                    <a:pt x="1334106" y="328989"/>
                    <a:pt x="1292127" y="328989"/>
                  </a:cubicBezTo>
                  <a:lnTo>
                    <a:pt x="76009" y="328989"/>
                  </a:lnTo>
                  <a:cubicBezTo>
                    <a:pt x="34030" y="328989"/>
                    <a:pt x="0" y="294959"/>
                    <a:pt x="0" y="252980"/>
                  </a:cubicBezTo>
                  <a:lnTo>
                    <a:pt x="0" y="76009"/>
                  </a:lnTo>
                  <a:cubicBezTo>
                    <a:pt x="0" y="34030"/>
                    <a:pt x="34030" y="0"/>
                    <a:pt x="76009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368136" cy="395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b="true" sz="34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     Professeurs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585379" y="2775389"/>
            <a:ext cx="1019249" cy="848756"/>
          </a:xfrm>
          <a:custGeom>
            <a:avLst/>
            <a:gdLst/>
            <a:ahLst/>
            <a:cxnLst/>
            <a:rect r="r" b="b" t="t" l="l"/>
            <a:pathLst>
              <a:path h="848756" w="1019249">
                <a:moveTo>
                  <a:pt x="0" y="0"/>
                </a:moveTo>
                <a:lnTo>
                  <a:pt x="1019249" y="0"/>
                </a:lnTo>
                <a:lnTo>
                  <a:pt x="1019249" y="848756"/>
                </a:lnTo>
                <a:lnTo>
                  <a:pt x="0" y="84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40726" y="485227"/>
            <a:ext cx="11263901" cy="837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65860" indent="-582930" lvl="1">
              <a:lnSpc>
                <a:spcPts val="5886"/>
              </a:lnSpc>
              <a:buAutoNum type="arabicPeriod" startAt="1"/>
            </a:pPr>
            <a:r>
              <a:rPr lang="en-US" b="true" sz="5400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Contexte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7844" y="9242082"/>
            <a:ext cx="1269591" cy="62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69162" y="4595045"/>
            <a:ext cx="5321216" cy="3356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5101" indent="-272551" lvl="1">
              <a:lnSpc>
                <a:spcPts val="2928"/>
              </a:lnSpc>
              <a:buFont typeface="Arial"/>
              <a:buChar char="•"/>
            </a:pPr>
            <a:r>
              <a:rPr lang="en-US" sz="2524" spc="98">
                <a:solidFill>
                  <a:srgbClr val="08377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Organiser leurs travaux académiques.</a:t>
            </a:r>
          </a:p>
          <a:p>
            <a:pPr algn="l">
              <a:lnSpc>
                <a:spcPts val="2928"/>
              </a:lnSpc>
            </a:pPr>
          </a:p>
          <a:p>
            <a:pPr algn="l" marL="545101" indent="-272551" lvl="1">
              <a:lnSpc>
                <a:spcPts val="2928"/>
              </a:lnSpc>
              <a:buFont typeface="Arial"/>
              <a:buChar char="•"/>
            </a:pPr>
            <a:r>
              <a:rPr lang="en-US" sz="2524" spc="98">
                <a:solidFill>
                  <a:srgbClr val="08377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Suivre les dates limites et prioriser les tâches.</a:t>
            </a:r>
          </a:p>
          <a:p>
            <a:pPr algn="l">
              <a:lnSpc>
                <a:spcPts val="2928"/>
              </a:lnSpc>
            </a:pPr>
          </a:p>
          <a:p>
            <a:pPr algn="l" marL="545101" indent="-272551" lvl="1">
              <a:lnSpc>
                <a:spcPts val="2928"/>
              </a:lnSpc>
              <a:buFont typeface="Arial"/>
              <a:buChar char="•"/>
            </a:pPr>
            <a:r>
              <a:rPr lang="en-US" sz="2524" spc="98">
                <a:solidFill>
                  <a:srgbClr val="08377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Collaborer efficacement sur les projets de groupe</a:t>
            </a:r>
          </a:p>
          <a:p>
            <a:pPr algn="ctr">
              <a:lnSpc>
                <a:spcPts val="2928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131561" y="4981620"/>
            <a:ext cx="5321216" cy="2241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5101" indent="-272551" lvl="1">
              <a:lnSpc>
                <a:spcPts val="2928"/>
              </a:lnSpc>
              <a:buFont typeface="Arial"/>
              <a:buChar char="•"/>
            </a:pPr>
            <a:r>
              <a:rPr lang="en-US" sz="2524" spc="98">
                <a:solidFill>
                  <a:srgbClr val="08377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Attribuer les tâches de manière structurée.</a:t>
            </a:r>
          </a:p>
          <a:p>
            <a:pPr algn="l">
              <a:lnSpc>
                <a:spcPts val="2928"/>
              </a:lnSpc>
            </a:pPr>
          </a:p>
          <a:p>
            <a:pPr algn="l" marL="545101" indent="-272551" lvl="1">
              <a:lnSpc>
                <a:spcPts val="2928"/>
              </a:lnSpc>
              <a:buFont typeface="Arial"/>
              <a:buChar char="•"/>
            </a:pPr>
            <a:r>
              <a:rPr lang="en-US" sz="2524" spc="98">
                <a:solidFill>
                  <a:srgbClr val="08377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Suivre l’avancement des travaux des étudiants.</a:t>
            </a:r>
          </a:p>
          <a:p>
            <a:pPr algn="l">
              <a:lnSpc>
                <a:spcPts val="2928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802854" y="1151215"/>
            <a:ext cx="11263901" cy="89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F8DD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1.1.les besoins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3905" y="213242"/>
            <a:ext cx="9256092" cy="7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48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6.4.Rétrospective du sprint 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113470"/>
            <a:ext cx="9256092" cy="5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2"/>
              </a:lnSpc>
            </a:pPr>
            <a:r>
              <a:rPr lang="en-US" sz="3800" b="true">
                <a:solidFill>
                  <a:srgbClr val="2884DC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2.Burn Down Chart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15320" y="766103"/>
            <a:ext cx="18452994" cy="9901645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flipH="true" flipV="true">
            <a:off x="1568089" y="9804548"/>
            <a:ext cx="15771865" cy="190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93905" y="9461402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32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3905" y="213242"/>
            <a:ext cx="9256092" cy="7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48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6.4.Rétrospective du sprint 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113470"/>
            <a:ext cx="9256092" cy="5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2"/>
              </a:lnSpc>
            </a:pPr>
            <a:r>
              <a:rPr lang="en-US" sz="3800" b="true">
                <a:solidFill>
                  <a:srgbClr val="2884DC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3.Burn Up Chart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80348" y="629340"/>
            <a:ext cx="18279720" cy="9808669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flipH="true" flipV="true">
            <a:off x="1568089" y="9804548"/>
            <a:ext cx="15771865" cy="190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93905" y="9461402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33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5803" y="477743"/>
            <a:ext cx="17194348" cy="9232076"/>
            <a:chOff x="0" y="0"/>
            <a:chExt cx="6162066" cy="33085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62066" cy="3308567"/>
            </a:xfrm>
            <a:custGeom>
              <a:avLst/>
              <a:gdLst/>
              <a:ahLst/>
              <a:cxnLst/>
              <a:rect r="r" b="b" t="t" l="l"/>
              <a:pathLst>
                <a:path h="3308567" w="6162066">
                  <a:moveTo>
                    <a:pt x="25215" y="0"/>
                  </a:moveTo>
                  <a:lnTo>
                    <a:pt x="6136852" y="0"/>
                  </a:lnTo>
                  <a:cubicBezTo>
                    <a:pt x="6150777" y="0"/>
                    <a:pt x="6162066" y="11289"/>
                    <a:pt x="6162066" y="25215"/>
                  </a:cubicBezTo>
                  <a:lnTo>
                    <a:pt x="6162066" y="3283353"/>
                  </a:lnTo>
                  <a:cubicBezTo>
                    <a:pt x="6162066" y="3290040"/>
                    <a:pt x="6159410" y="3296453"/>
                    <a:pt x="6154681" y="3301182"/>
                  </a:cubicBezTo>
                  <a:cubicBezTo>
                    <a:pt x="6149952" y="3305911"/>
                    <a:pt x="6143539" y="3308567"/>
                    <a:pt x="6136852" y="3308567"/>
                  </a:cubicBezTo>
                  <a:lnTo>
                    <a:pt x="25215" y="3308567"/>
                  </a:lnTo>
                  <a:cubicBezTo>
                    <a:pt x="18527" y="3308567"/>
                    <a:pt x="12114" y="3305911"/>
                    <a:pt x="7385" y="3301182"/>
                  </a:cubicBezTo>
                  <a:cubicBezTo>
                    <a:pt x="2657" y="3296453"/>
                    <a:pt x="0" y="3290040"/>
                    <a:pt x="0" y="3283353"/>
                  </a:cubicBezTo>
                  <a:lnTo>
                    <a:pt x="0" y="25215"/>
                  </a:lnTo>
                  <a:cubicBezTo>
                    <a:pt x="0" y="18527"/>
                    <a:pt x="2657" y="12114"/>
                    <a:pt x="7385" y="7385"/>
                  </a:cubicBezTo>
                  <a:cubicBezTo>
                    <a:pt x="12114" y="2657"/>
                    <a:pt x="18527" y="0"/>
                    <a:pt x="25215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82C2E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162066" cy="3356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2"/>
                </a:lnSpc>
              </a:pPr>
            </a:p>
            <a:p>
              <a:pPr algn="ctr">
                <a:lnSpc>
                  <a:spcPts val="185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90107" y="3197377"/>
            <a:ext cx="10907786" cy="3007028"/>
            <a:chOff x="0" y="0"/>
            <a:chExt cx="2872833" cy="7919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72833" cy="791974"/>
            </a:xfrm>
            <a:custGeom>
              <a:avLst/>
              <a:gdLst/>
              <a:ahLst/>
              <a:cxnLst/>
              <a:rect r="r" b="b" t="t" l="l"/>
              <a:pathLst>
                <a:path h="791974" w="2872833">
                  <a:moveTo>
                    <a:pt x="42586" y="0"/>
                  </a:moveTo>
                  <a:lnTo>
                    <a:pt x="2830247" y="0"/>
                  </a:lnTo>
                  <a:cubicBezTo>
                    <a:pt x="2841541" y="0"/>
                    <a:pt x="2852373" y="4487"/>
                    <a:pt x="2860360" y="12473"/>
                  </a:cubicBezTo>
                  <a:cubicBezTo>
                    <a:pt x="2868346" y="20459"/>
                    <a:pt x="2872833" y="31291"/>
                    <a:pt x="2872833" y="42586"/>
                  </a:cubicBezTo>
                  <a:lnTo>
                    <a:pt x="2872833" y="749389"/>
                  </a:lnTo>
                  <a:cubicBezTo>
                    <a:pt x="2872833" y="760683"/>
                    <a:pt x="2868346" y="771515"/>
                    <a:pt x="2860360" y="779501"/>
                  </a:cubicBezTo>
                  <a:cubicBezTo>
                    <a:pt x="2852373" y="787488"/>
                    <a:pt x="2841541" y="791974"/>
                    <a:pt x="2830247" y="791974"/>
                  </a:cubicBezTo>
                  <a:lnTo>
                    <a:pt x="42586" y="791974"/>
                  </a:lnTo>
                  <a:cubicBezTo>
                    <a:pt x="31291" y="791974"/>
                    <a:pt x="20459" y="787488"/>
                    <a:pt x="12473" y="779501"/>
                  </a:cubicBezTo>
                  <a:cubicBezTo>
                    <a:pt x="4487" y="771515"/>
                    <a:pt x="0" y="760683"/>
                    <a:pt x="0" y="749389"/>
                  </a:cubicBezTo>
                  <a:lnTo>
                    <a:pt x="0" y="42586"/>
                  </a:lnTo>
                  <a:cubicBezTo>
                    <a:pt x="0" y="31291"/>
                    <a:pt x="4487" y="20459"/>
                    <a:pt x="12473" y="12473"/>
                  </a:cubicBezTo>
                  <a:cubicBezTo>
                    <a:pt x="20459" y="4487"/>
                    <a:pt x="31291" y="0"/>
                    <a:pt x="42586" y="0"/>
                  </a:cubicBezTo>
                  <a:close/>
                </a:path>
              </a:pathLst>
            </a:custGeom>
            <a:solidFill>
              <a:srgbClr val="82C2E6"/>
            </a:solidFill>
            <a:ln w="95250" cap="rnd">
              <a:solidFill>
                <a:srgbClr val="82C2E6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72833" cy="830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455133" y="3902700"/>
            <a:ext cx="1187115" cy="1324657"/>
            <a:chOff x="0" y="0"/>
            <a:chExt cx="752744" cy="8399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2744" cy="839958"/>
            </a:xfrm>
            <a:custGeom>
              <a:avLst/>
              <a:gdLst/>
              <a:ahLst/>
              <a:cxnLst/>
              <a:rect r="r" b="b" t="t" l="l"/>
              <a:pathLst>
                <a:path h="839958" w="752744">
                  <a:moveTo>
                    <a:pt x="376372" y="0"/>
                  </a:moveTo>
                  <a:cubicBezTo>
                    <a:pt x="168507" y="0"/>
                    <a:pt x="0" y="188031"/>
                    <a:pt x="0" y="419979"/>
                  </a:cubicBezTo>
                  <a:cubicBezTo>
                    <a:pt x="0" y="651927"/>
                    <a:pt x="168507" y="839958"/>
                    <a:pt x="376372" y="839958"/>
                  </a:cubicBezTo>
                  <a:cubicBezTo>
                    <a:pt x="584236" y="839958"/>
                    <a:pt x="752744" y="651927"/>
                    <a:pt x="752744" y="419979"/>
                  </a:cubicBezTo>
                  <a:cubicBezTo>
                    <a:pt x="752744" y="188031"/>
                    <a:pt x="584236" y="0"/>
                    <a:pt x="3763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0570" y="-64129"/>
              <a:ext cx="611604" cy="825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0"/>
                </a:lnSpc>
              </a:pPr>
              <a:r>
                <a:rPr lang="en-US" sz="3993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03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908657" y="4042828"/>
            <a:ext cx="10192127" cy="1930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0"/>
              </a:lnSpc>
            </a:pPr>
            <a:r>
              <a:rPr lang="en-US" sz="5121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Conclusion et perspectives</a:t>
            </a:r>
          </a:p>
          <a:p>
            <a:pPr algn="l">
              <a:lnSpc>
                <a:spcPts val="7870"/>
              </a:lnSpc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854388" cy="10287000"/>
            <a:chOff x="0" y="0"/>
            <a:chExt cx="13139185" cy="13716000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139185" cy="13716000"/>
            </a:xfrm>
            <a:prstGeom prst="rect">
              <a:avLst/>
            </a:prstGeom>
            <a:solidFill>
              <a:srgbClr val="82C2E6"/>
            </a:solidFill>
          </p:spPr>
        </p:sp>
      </p:grpSp>
      <p:sp>
        <p:nvSpPr>
          <p:cNvPr name="AutoShape 4" id="4"/>
          <p:cNvSpPr/>
          <p:nvPr/>
        </p:nvSpPr>
        <p:spPr>
          <a:xfrm flipH="true">
            <a:off x="1487435" y="9632827"/>
            <a:ext cx="58547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996626" y="1352137"/>
            <a:ext cx="1106675" cy="1501571"/>
          </a:xfrm>
          <a:custGeom>
            <a:avLst/>
            <a:gdLst/>
            <a:ahLst/>
            <a:cxnLst/>
            <a:rect r="r" b="b" t="t" l="l"/>
            <a:pathLst>
              <a:path h="1501571" w="1106675">
                <a:moveTo>
                  <a:pt x="0" y="0"/>
                </a:moveTo>
                <a:lnTo>
                  <a:pt x="1106675" y="0"/>
                </a:lnTo>
                <a:lnTo>
                  <a:pt x="1106675" y="1501571"/>
                </a:lnTo>
                <a:lnTo>
                  <a:pt x="0" y="1501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38773" y="1472482"/>
            <a:ext cx="5551938" cy="6800815"/>
          </a:xfrm>
          <a:custGeom>
            <a:avLst/>
            <a:gdLst/>
            <a:ahLst/>
            <a:cxnLst/>
            <a:rect r="r" b="b" t="t" l="l"/>
            <a:pathLst>
              <a:path h="6800815" w="5551938">
                <a:moveTo>
                  <a:pt x="0" y="0"/>
                </a:moveTo>
                <a:lnTo>
                  <a:pt x="5551938" y="0"/>
                </a:lnTo>
                <a:lnTo>
                  <a:pt x="5551938" y="6800815"/>
                </a:lnTo>
                <a:lnTo>
                  <a:pt x="0" y="6800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094741">
            <a:off x="4569012" y="988997"/>
            <a:ext cx="3041006" cy="1387804"/>
          </a:xfrm>
          <a:custGeom>
            <a:avLst/>
            <a:gdLst/>
            <a:ahLst/>
            <a:cxnLst/>
            <a:rect r="r" b="b" t="t" l="l"/>
            <a:pathLst>
              <a:path h="1387804" w="3041006">
                <a:moveTo>
                  <a:pt x="0" y="0"/>
                </a:moveTo>
                <a:lnTo>
                  <a:pt x="3041005" y="0"/>
                </a:lnTo>
                <a:lnTo>
                  <a:pt x="3041005" y="1387805"/>
                </a:lnTo>
                <a:lnTo>
                  <a:pt x="0" y="1387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2639" y="553024"/>
            <a:ext cx="7185767" cy="1549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2"/>
              </a:lnSpc>
            </a:pPr>
            <a:r>
              <a:rPr lang="en-US" sz="525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Conclusion </a:t>
            </a:r>
          </a:p>
          <a:p>
            <a:pPr algn="l">
              <a:lnSpc>
                <a:spcPts val="573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17844" y="9242082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34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2873" y="3550234"/>
            <a:ext cx="7741073" cy="581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8213" indent="-324107" lvl="1">
              <a:lnSpc>
                <a:spcPts val="4203"/>
              </a:lnSpc>
              <a:buFont typeface="Arial"/>
              <a:buChar char="•"/>
            </a:pPr>
            <a:r>
              <a:rPr lang="en-US" sz="3002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Solution complète pour la gestion des tâches universitaires.</a:t>
            </a:r>
          </a:p>
          <a:p>
            <a:pPr algn="l">
              <a:lnSpc>
                <a:spcPts val="4203"/>
              </a:lnSpc>
            </a:pPr>
          </a:p>
          <a:p>
            <a:pPr algn="l" marL="648213" indent="-324107" lvl="1">
              <a:lnSpc>
                <a:spcPts val="4203"/>
              </a:lnSpc>
              <a:buFont typeface="Arial"/>
              <a:buChar char="•"/>
            </a:pPr>
            <a:r>
              <a:rPr lang="en-US" sz="3002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Facilite l’attribution, le suivi et la supervision des tâches.</a:t>
            </a:r>
          </a:p>
          <a:p>
            <a:pPr algn="l">
              <a:lnSpc>
                <a:spcPts val="4203"/>
              </a:lnSpc>
            </a:pPr>
          </a:p>
          <a:p>
            <a:pPr algn="l" marL="648213" indent="-324107" lvl="1">
              <a:lnSpc>
                <a:spcPts val="4203"/>
              </a:lnSpc>
              <a:buFont typeface="Arial"/>
              <a:buChar char="•"/>
            </a:pPr>
            <a:r>
              <a:rPr lang="en-US" sz="3002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Compétences acquises : travail d'équipe et utilisation de Scrum</a:t>
            </a:r>
          </a:p>
          <a:p>
            <a:pPr algn="l">
              <a:lnSpc>
                <a:spcPts val="4203"/>
              </a:lnSpc>
            </a:pPr>
          </a:p>
          <a:p>
            <a:pPr algn="l">
              <a:lnSpc>
                <a:spcPts val="4203"/>
              </a:lnSpc>
            </a:pPr>
          </a:p>
          <a:p>
            <a:pPr algn="l">
              <a:lnSpc>
                <a:spcPts val="4203"/>
              </a:lnSpc>
            </a:pP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36986" y="0"/>
            <a:ext cx="9854388" cy="10287000"/>
            <a:chOff x="0" y="0"/>
            <a:chExt cx="13139185" cy="13716000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139185" cy="13716000"/>
            </a:xfrm>
            <a:prstGeom prst="rect">
              <a:avLst/>
            </a:prstGeom>
            <a:solidFill>
              <a:srgbClr val="82C2E6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8130424" y="728891"/>
            <a:ext cx="7185767" cy="1549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2"/>
              </a:lnSpc>
            </a:pPr>
            <a:r>
              <a:rPr lang="en-US" sz="525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Perspectives</a:t>
            </a:r>
          </a:p>
          <a:p>
            <a:pPr algn="l">
              <a:lnSpc>
                <a:spcPts val="5732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7726066" y="2396176"/>
            <a:ext cx="9797320" cy="1283361"/>
            <a:chOff x="0" y="0"/>
            <a:chExt cx="13063094" cy="171114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711148" y="126102"/>
              <a:ext cx="11351946" cy="1585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700"/>
                </a:lnSpc>
              </a:pPr>
              <a:r>
                <a:rPr lang="en-US" sz="3357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Un chat en temps réel pour renforcer la collaboration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82575" y="2685249"/>
            <a:ext cx="4867401" cy="5519733"/>
          </a:xfrm>
          <a:custGeom>
            <a:avLst/>
            <a:gdLst/>
            <a:ahLst/>
            <a:cxnLst/>
            <a:rect r="r" b="b" t="t" l="l"/>
            <a:pathLst>
              <a:path h="5519733" w="4867401">
                <a:moveTo>
                  <a:pt x="0" y="0"/>
                </a:moveTo>
                <a:lnTo>
                  <a:pt x="4867401" y="0"/>
                </a:lnTo>
                <a:lnTo>
                  <a:pt x="4867401" y="5519733"/>
                </a:lnTo>
                <a:lnTo>
                  <a:pt x="0" y="5519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707117" y="4793961"/>
            <a:ext cx="9816269" cy="1302309"/>
            <a:chOff x="0" y="0"/>
            <a:chExt cx="13088358" cy="173641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736412" y="13771"/>
              <a:ext cx="11351946" cy="1585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700"/>
                </a:lnSpc>
              </a:pPr>
              <a:r>
                <a:rPr lang="en-US" sz="3357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Des analyses de performance avancées pour un suivi plus précis,</a:t>
              </a:r>
              <a:r>
                <a:rPr lang="en-US" sz="3357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707117" y="7210695"/>
            <a:ext cx="9816269" cy="1302309"/>
            <a:chOff x="0" y="0"/>
            <a:chExt cx="13088358" cy="173641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736412" y="151367"/>
              <a:ext cx="11351946" cy="1585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700"/>
                </a:lnSpc>
              </a:pPr>
              <a:r>
                <a:rPr lang="en-US" sz="3357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Une version mobile pour une accessibilité optimale</a:t>
              </a:r>
              <a:r>
                <a:rPr lang="en-US" sz="3357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673927" cy="10708316"/>
            <a:chOff x="0" y="0"/>
            <a:chExt cx="2547865" cy="28202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7865" cy="2820297"/>
            </a:xfrm>
            <a:custGeom>
              <a:avLst/>
              <a:gdLst/>
              <a:ahLst/>
              <a:cxnLst/>
              <a:rect r="r" b="b" t="t" l="l"/>
              <a:pathLst>
                <a:path h="2820297" w="2547865">
                  <a:moveTo>
                    <a:pt x="0" y="0"/>
                  </a:moveTo>
                  <a:lnTo>
                    <a:pt x="2547865" y="0"/>
                  </a:lnTo>
                  <a:lnTo>
                    <a:pt x="2547865" y="2820297"/>
                  </a:lnTo>
                  <a:lnTo>
                    <a:pt x="0" y="2820297"/>
                  </a:lnTo>
                  <a:close/>
                </a:path>
              </a:pathLst>
            </a:custGeom>
            <a:solidFill>
              <a:srgbClr val="82C2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47865" cy="2858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77047" y="7128324"/>
            <a:ext cx="15662715" cy="2721397"/>
          </a:xfrm>
          <a:custGeom>
            <a:avLst/>
            <a:gdLst/>
            <a:ahLst/>
            <a:cxnLst/>
            <a:rect r="r" b="b" t="t" l="l"/>
            <a:pathLst>
              <a:path h="2721397" w="15662715">
                <a:moveTo>
                  <a:pt x="0" y="0"/>
                </a:moveTo>
                <a:lnTo>
                  <a:pt x="15662715" y="0"/>
                </a:lnTo>
                <a:lnTo>
                  <a:pt x="15662715" y="2721397"/>
                </a:lnTo>
                <a:lnTo>
                  <a:pt x="0" y="2721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77501" y="1559018"/>
            <a:ext cx="14603525" cy="7168964"/>
            <a:chOff x="0" y="0"/>
            <a:chExt cx="5233574" cy="25691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33574" cy="2569195"/>
            </a:xfrm>
            <a:custGeom>
              <a:avLst/>
              <a:gdLst/>
              <a:ahLst/>
              <a:cxnLst/>
              <a:rect r="r" b="b" t="t" l="l"/>
              <a:pathLst>
                <a:path h="2569195" w="5233574">
                  <a:moveTo>
                    <a:pt x="37640" y="0"/>
                  </a:moveTo>
                  <a:lnTo>
                    <a:pt x="5195934" y="0"/>
                  </a:lnTo>
                  <a:cubicBezTo>
                    <a:pt x="5216722" y="0"/>
                    <a:pt x="5233574" y="16852"/>
                    <a:pt x="5233574" y="37640"/>
                  </a:cubicBezTo>
                  <a:lnTo>
                    <a:pt x="5233574" y="2531555"/>
                  </a:lnTo>
                  <a:cubicBezTo>
                    <a:pt x="5233574" y="2541538"/>
                    <a:pt x="5229608" y="2551112"/>
                    <a:pt x="5222549" y="2558170"/>
                  </a:cubicBezTo>
                  <a:cubicBezTo>
                    <a:pt x="5215491" y="2565229"/>
                    <a:pt x="5205917" y="2569195"/>
                    <a:pt x="5195934" y="2569195"/>
                  </a:cubicBezTo>
                  <a:lnTo>
                    <a:pt x="37640" y="2569195"/>
                  </a:lnTo>
                  <a:cubicBezTo>
                    <a:pt x="16852" y="2569195"/>
                    <a:pt x="0" y="2552343"/>
                    <a:pt x="0" y="2531555"/>
                  </a:cubicBezTo>
                  <a:lnTo>
                    <a:pt x="0" y="37640"/>
                  </a:lnTo>
                  <a:cubicBezTo>
                    <a:pt x="0" y="27657"/>
                    <a:pt x="3966" y="18083"/>
                    <a:pt x="11024" y="11024"/>
                  </a:cubicBezTo>
                  <a:cubicBezTo>
                    <a:pt x="18083" y="3966"/>
                    <a:pt x="27657" y="0"/>
                    <a:pt x="37640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82C2E6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5233574" cy="2635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32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5849265" y="3635400"/>
            <a:ext cx="0" cy="2528664"/>
          </a:xfrm>
          <a:prstGeom prst="line">
            <a:avLst/>
          </a:prstGeom>
          <a:ln cap="flat" w="66675">
            <a:solidFill>
              <a:srgbClr val="82C2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6214917" y="3860959"/>
            <a:ext cx="7488917" cy="203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7"/>
              </a:lnSpc>
            </a:pPr>
            <a:r>
              <a:rPr lang="en-US" sz="6896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Merci pour votre attention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487435" y="9599490"/>
            <a:ext cx="157718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231854" y="2774104"/>
            <a:ext cx="12744045" cy="4407603"/>
            <a:chOff x="0" y="0"/>
            <a:chExt cx="3356456" cy="1160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56456" cy="1160850"/>
            </a:xfrm>
            <a:custGeom>
              <a:avLst/>
              <a:gdLst/>
              <a:ahLst/>
              <a:cxnLst/>
              <a:rect r="r" b="b" t="t" l="l"/>
              <a:pathLst>
                <a:path h="1160850" w="3356456">
                  <a:moveTo>
                    <a:pt x="30982" y="0"/>
                  </a:moveTo>
                  <a:lnTo>
                    <a:pt x="3325474" y="0"/>
                  </a:lnTo>
                  <a:cubicBezTo>
                    <a:pt x="3333691" y="0"/>
                    <a:pt x="3341572" y="3264"/>
                    <a:pt x="3347382" y="9074"/>
                  </a:cubicBezTo>
                  <a:cubicBezTo>
                    <a:pt x="3353192" y="14885"/>
                    <a:pt x="3356456" y="22765"/>
                    <a:pt x="3356456" y="30982"/>
                  </a:cubicBezTo>
                  <a:lnTo>
                    <a:pt x="3356456" y="1129868"/>
                  </a:lnTo>
                  <a:cubicBezTo>
                    <a:pt x="3356456" y="1138085"/>
                    <a:pt x="3353192" y="1145965"/>
                    <a:pt x="3347382" y="1151776"/>
                  </a:cubicBezTo>
                  <a:cubicBezTo>
                    <a:pt x="3341572" y="1157586"/>
                    <a:pt x="3333691" y="1160850"/>
                    <a:pt x="3325474" y="1160850"/>
                  </a:cubicBezTo>
                  <a:lnTo>
                    <a:pt x="30982" y="1160850"/>
                  </a:lnTo>
                  <a:cubicBezTo>
                    <a:pt x="22765" y="1160850"/>
                    <a:pt x="14885" y="1157586"/>
                    <a:pt x="9074" y="1151776"/>
                  </a:cubicBezTo>
                  <a:cubicBezTo>
                    <a:pt x="3264" y="1145965"/>
                    <a:pt x="0" y="1138085"/>
                    <a:pt x="0" y="1129868"/>
                  </a:cubicBezTo>
                  <a:lnTo>
                    <a:pt x="0" y="30982"/>
                  </a:lnTo>
                  <a:cubicBezTo>
                    <a:pt x="0" y="22765"/>
                    <a:pt x="3264" y="14885"/>
                    <a:pt x="9074" y="9074"/>
                  </a:cubicBezTo>
                  <a:cubicBezTo>
                    <a:pt x="14885" y="3264"/>
                    <a:pt x="22765" y="0"/>
                    <a:pt x="30982" y="0"/>
                  </a:cubicBezTo>
                  <a:close/>
                </a:path>
              </a:pathLst>
            </a:custGeom>
            <a:solidFill>
              <a:srgbClr val="E9F4F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56456" cy="119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35533" y="2149538"/>
            <a:ext cx="5801645" cy="1249131"/>
            <a:chOff x="0" y="0"/>
            <a:chExt cx="1528005" cy="3289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28005" cy="328989"/>
            </a:xfrm>
            <a:custGeom>
              <a:avLst/>
              <a:gdLst/>
              <a:ahLst/>
              <a:cxnLst/>
              <a:rect r="r" b="b" t="t" l="l"/>
              <a:pathLst>
                <a:path h="328989" w="1528005">
                  <a:moveTo>
                    <a:pt x="68056" y="0"/>
                  </a:moveTo>
                  <a:lnTo>
                    <a:pt x="1459949" y="0"/>
                  </a:lnTo>
                  <a:cubicBezTo>
                    <a:pt x="1497536" y="0"/>
                    <a:pt x="1528005" y="30470"/>
                    <a:pt x="1528005" y="68056"/>
                  </a:cubicBezTo>
                  <a:lnTo>
                    <a:pt x="1528005" y="260933"/>
                  </a:lnTo>
                  <a:cubicBezTo>
                    <a:pt x="1528005" y="278983"/>
                    <a:pt x="1520835" y="296293"/>
                    <a:pt x="1508072" y="309056"/>
                  </a:cubicBezTo>
                  <a:cubicBezTo>
                    <a:pt x="1495309" y="321819"/>
                    <a:pt x="1477999" y="328989"/>
                    <a:pt x="1459949" y="328989"/>
                  </a:cubicBezTo>
                  <a:lnTo>
                    <a:pt x="68056" y="328989"/>
                  </a:lnTo>
                  <a:cubicBezTo>
                    <a:pt x="50007" y="328989"/>
                    <a:pt x="32696" y="321819"/>
                    <a:pt x="19933" y="309056"/>
                  </a:cubicBezTo>
                  <a:cubicBezTo>
                    <a:pt x="7170" y="296293"/>
                    <a:pt x="0" y="278983"/>
                    <a:pt x="0" y="260933"/>
                  </a:cubicBezTo>
                  <a:lnTo>
                    <a:pt x="0" y="68056"/>
                  </a:lnTo>
                  <a:cubicBezTo>
                    <a:pt x="0" y="50007"/>
                    <a:pt x="7170" y="32696"/>
                    <a:pt x="19933" y="19933"/>
                  </a:cubicBezTo>
                  <a:cubicBezTo>
                    <a:pt x="32696" y="7170"/>
                    <a:pt x="50007" y="0"/>
                    <a:pt x="68056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528005" cy="395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b="true" sz="34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Problèmes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972779" y="2249632"/>
            <a:ext cx="615920" cy="948850"/>
          </a:xfrm>
          <a:custGeom>
            <a:avLst/>
            <a:gdLst/>
            <a:ahLst/>
            <a:cxnLst/>
            <a:rect r="r" b="b" t="t" l="l"/>
            <a:pathLst>
              <a:path h="948850" w="615920">
                <a:moveTo>
                  <a:pt x="0" y="0"/>
                </a:moveTo>
                <a:lnTo>
                  <a:pt x="615920" y="0"/>
                </a:lnTo>
                <a:lnTo>
                  <a:pt x="615920" y="948850"/>
                </a:lnTo>
                <a:lnTo>
                  <a:pt x="0" y="948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75899" y="4977905"/>
            <a:ext cx="4455990" cy="4455990"/>
          </a:xfrm>
          <a:custGeom>
            <a:avLst/>
            <a:gdLst/>
            <a:ahLst/>
            <a:cxnLst/>
            <a:rect r="r" b="b" t="t" l="l"/>
            <a:pathLst>
              <a:path h="4455990" w="4455990">
                <a:moveTo>
                  <a:pt x="0" y="0"/>
                </a:moveTo>
                <a:lnTo>
                  <a:pt x="4455990" y="0"/>
                </a:lnTo>
                <a:lnTo>
                  <a:pt x="4455990" y="4455990"/>
                </a:lnTo>
                <a:lnTo>
                  <a:pt x="0" y="4455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7844" y="9242082"/>
            <a:ext cx="1269591" cy="62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0822" y="4070675"/>
            <a:ext cx="12520904" cy="261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5101" indent="-272551" lvl="1">
              <a:lnSpc>
                <a:spcPts val="2928"/>
              </a:lnSpc>
              <a:buFont typeface="Arial"/>
              <a:buChar char="•"/>
            </a:pPr>
            <a:r>
              <a:rPr lang="en-US" sz="2524" spc="98">
                <a:solidFill>
                  <a:srgbClr val="08377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Difficulté pour les étudiants à gérer les priorités et respecter les délais.</a:t>
            </a:r>
          </a:p>
          <a:p>
            <a:pPr algn="l">
              <a:lnSpc>
                <a:spcPts val="2928"/>
              </a:lnSpc>
            </a:pPr>
          </a:p>
          <a:p>
            <a:pPr algn="l" marL="545101" indent="-272551" lvl="1">
              <a:lnSpc>
                <a:spcPts val="2928"/>
              </a:lnSpc>
              <a:buFont typeface="Arial"/>
              <a:buChar char="•"/>
            </a:pPr>
            <a:r>
              <a:rPr lang="en-US" sz="2524" spc="98">
                <a:solidFill>
                  <a:srgbClr val="08377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Manque de transparence dans le suivi des tâches attribuées.</a:t>
            </a:r>
          </a:p>
          <a:p>
            <a:pPr algn="l">
              <a:lnSpc>
                <a:spcPts val="2928"/>
              </a:lnSpc>
            </a:pPr>
          </a:p>
          <a:p>
            <a:pPr algn="l" marL="545101" indent="-272551" lvl="1">
              <a:lnSpc>
                <a:spcPts val="2928"/>
              </a:lnSpc>
              <a:buFont typeface="Arial"/>
              <a:buChar char="•"/>
            </a:pPr>
            <a:r>
              <a:rPr lang="en-US" sz="2524" spc="98">
                <a:solidFill>
                  <a:srgbClr val="08377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Collaboration complexe et désorganisée sur les projets de groupe.</a:t>
            </a:r>
          </a:p>
          <a:p>
            <a:pPr algn="l">
              <a:lnSpc>
                <a:spcPts val="292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17844" y="191262"/>
            <a:ext cx="11263901" cy="837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65860" indent="-582930" lvl="1">
              <a:lnSpc>
                <a:spcPts val="5886"/>
              </a:lnSpc>
              <a:buAutoNum type="arabicPeriod" startAt="1"/>
            </a:pPr>
            <a:r>
              <a:rPr lang="en-US" b="true" sz="5400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Contexte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0822" y="857250"/>
            <a:ext cx="11263901" cy="89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F8DD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1.2.les problèmes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487435" y="9599490"/>
            <a:ext cx="157718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87435" y="2774104"/>
            <a:ext cx="14148875" cy="5608134"/>
            <a:chOff x="0" y="0"/>
            <a:chExt cx="3726453" cy="1477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26453" cy="1477039"/>
            </a:xfrm>
            <a:custGeom>
              <a:avLst/>
              <a:gdLst/>
              <a:ahLst/>
              <a:cxnLst/>
              <a:rect r="r" b="b" t="t" l="l"/>
              <a:pathLst>
                <a:path h="1477039" w="3726453">
                  <a:moveTo>
                    <a:pt x="27906" y="0"/>
                  </a:moveTo>
                  <a:lnTo>
                    <a:pt x="3698547" y="0"/>
                  </a:lnTo>
                  <a:cubicBezTo>
                    <a:pt x="3705948" y="0"/>
                    <a:pt x="3713046" y="2940"/>
                    <a:pt x="3718279" y="8173"/>
                  </a:cubicBezTo>
                  <a:cubicBezTo>
                    <a:pt x="3723513" y="13407"/>
                    <a:pt x="3726453" y="20505"/>
                    <a:pt x="3726453" y="27906"/>
                  </a:cubicBezTo>
                  <a:lnTo>
                    <a:pt x="3726453" y="1449133"/>
                  </a:lnTo>
                  <a:cubicBezTo>
                    <a:pt x="3726453" y="1456535"/>
                    <a:pt x="3723513" y="1463633"/>
                    <a:pt x="3718279" y="1468866"/>
                  </a:cubicBezTo>
                  <a:cubicBezTo>
                    <a:pt x="3713046" y="1474099"/>
                    <a:pt x="3705948" y="1477039"/>
                    <a:pt x="3698547" y="1477039"/>
                  </a:cubicBezTo>
                  <a:lnTo>
                    <a:pt x="27906" y="1477039"/>
                  </a:lnTo>
                  <a:cubicBezTo>
                    <a:pt x="20505" y="1477039"/>
                    <a:pt x="13407" y="1474099"/>
                    <a:pt x="8173" y="1468866"/>
                  </a:cubicBezTo>
                  <a:cubicBezTo>
                    <a:pt x="2940" y="1463633"/>
                    <a:pt x="0" y="1456535"/>
                    <a:pt x="0" y="1449133"/>
                  </a:cubicBezTo>
                  <a:lnTo>
                    <a:pt x="0" y="27906"/>
                  </a:lnTo>
                  <a:cubicBezTo>
                    <a:pt x="0" y="20505"/>
                    <a:pt x="2940" y="13407"/>
                    <a:pt x="8173" y="8173"/>
                  </a:cubicBezTo>
                  <a:cubicBezTo>
                    <a:pt x="13407" y="2940"/>
                    <a:pt x="20505" y="0"/>
                    <a:pt x="27906" y="0"/>
                  </a:cubicBezTo>
                  <a:close/>
                </a:path>
              </a:pathLst>
            </a:custGeom>
            <a:solidFill>
              <a:srgbClr val="E9F4F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26453" cy="1515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102404" y="1925224"/>
            <a:ext cx="5705803" cy="1249131"/>
            <a:chOff x="0" y="0"/>
            <a:chExt cx="1502763" cy="3289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2763" cy="328989"/>
            </a:xfrm>
            <a:custGeom>
              <a:avLst/>
              <a:gdLst/>
              <a:ahLst/>
              <a:cxnLst/>
              <a:rect r="r" b="b" t="t" l="l"/>
              <a:pathLst>
                <a:path h="328989" w="1502763">
                  <a:moveTo>
                    <a:pt x="69199" y="0"/>
                  </a:moveTo>
                  <a:lnTo>
                    <a:pt x="1433563" y="0"/>
                  </a:lnTo>
                  <a:cubicBezTo>
                    <a:pt x="1451916" y="0"/>
                    <a:pt x="1469517" y="7291"/>
                    <a:pt x="1482495" y="20268"/>
                  </a:cubicBezTo>
                  <a:cubicBezTo>
                    <a:pt x="1495472" y="33245"/>
                    <a:pt x="1502763" y="50847"/>
                    <a:pt x="1502763" y="69199"/>
                  </a:cubicBezTo>
                  <a:lnTo>
                    <a:pt x="1502763" y="259790"/>
                  </a:lnTo>
                  <a:cubicBezTo>
                    <a:pt x="1502763" y="278143"/>
                    <a:pt x="1495472" y="295744"/>
                    <a:pt x="1482495" y="308721"/>
                  </a:cubicBezTo>
                  <a:cubicBezTo>
                    <a:pt x="1469517" y="321699"/>
                    <a:pt x="1451916" y="328989"/>
                    <a:pt x="1433563" y="328989"/>
                  </a:cubicBezTo>
                  <a:lnTo>
                    <a:pt x="69199" y="328989"/>
                  </a:lnTo>
                  <a:cubicBezTo>
                    <a:pt x="50847" y="328989"/>
                    <a:pt x="33245" y="321699"/>
                    <a:pt x="20268" y="308721"/>
                  </a:cubicBezTo>
                  <a:cubicBezTo>
                    <a:pt x="7291" y="295744"/>
                    <a:pt x="0" y="278143"/>
                    <a:pt x="0" y="259790"/>
                  </a:cubicBezTo>
                  <a:lnTo>
                    <a:pt x="0" y="69199"/>
                  </a:lnTo>
                  <a:cubicBezTo>
                    <a:pt x="0" y="50847"/>
                    <a:pt x="7291" y="33245"/>
                    <a:pt x="20268" y="20268"/>
                  </a:cubicBezTo>
                  <a:cubicBezTo>
                    <a:pt x="33245" y="7291"/>
                    <a:pt x="50847" y="0"/>
                    <a:pt x="69199" y="0"/>
                  </a:cubicBezTo>
                  <a:close/>
                </a:path>
              </a:pathLst>
            </a:custGeom>
            <a:solidFill>
              <a:srgbClr val="2884D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502763" cy="395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b="true" sz="34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Solutions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699901" y="2077328"/>
            <a:ext cx="944922" cy="944922"/>
          </a:xfrm>
          <a:custGeom>
            <a:avLst/>
            <a:gdLst/>
            <a:ahLst/>
            <a:cxnLst/>
            <a:rect r="r" b="b" t="t" l="l"/>
            <a:pathLst>
              <a:path h="944922" w="944922">
                <a:moveTo>
                  <a:pt x="0" y="0"/>
                </a:moveTo>
                <a:lnTo>
                  <a:pt x="944922" y="0"/>
                </a:lnTo>
                <a:lnTo>
                  <a:pt x="944922" y="944922"/>
                </a:lnTo>
                <a:lnTo>
                  <a:pt x="0" y="944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24327" y="4771734"/>
            <a:ext cx="4211303" cy="4211303"/>
          </a:xfrm>
          <a:custGeom>
            <a:avLst/>
            <a:gdLst/>
            <a:ahLst/>
            <a:cxnLst/>
            <a:rect r="r" b="b" t="t" l="l"/>
            <a:pathLst>
              <a:path h="4211303" w="4211303">
                <a:moveTo>
                  <a:pt x="0" y="0"/>
                </a:moveTo>
                <a:lnTo>
                  <a:pt x="4211304" y="0"/>
                </a:lnTo>
                <a:lnTo>
                  <a:pt x="4211304" y="4211304"/>
                </a:lnTo>
                <a:lnTo>
                  <a:pt x="0" y="4211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75412" y="3546307"/>
            <a:ext cx="13614637" cy="4470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5101" indent="-272551" lvl="1">
              <a:lnSpc>
                <a:spcPts val="2928"/>
              </a:lnSpc>
              <a:buFont typeface="Arial"/>
              <a:buChar char="•"/>
            </a:pPr>
            <a:r>
              <a:rPr lang="en-US" sz="2524" spc="98">
                <a:solidFill>
                  <a:srgbClr val="08377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Un tableau de bord interactif pour aider les étudiants à organiser leurs tâches et suivre leurs progrès.</a:t>
            </a:r>
          </a:p>
          <a:p>
            <a:pPr algn="l">
              <a:lnSpc>
                <a:spcPts val="2928"/>
              </a:lnSpc>
            </a:pPr>
          </a:p>
          <a:p>
            <a:pPr algn="l">
              <a:lnSpc>
                <a:spcPts val="2928"/>
              </a:lnSpc>
            </a:pPr>
          </a:p>
          <a:p>
            <a:pPr algn="l" marL="545101" indent="-272551" lvl="1">
              <a:lnSpc>
                <a:spcPts val="2928"/>
              </a:lnSpc>
              <a:buFont typeface="Arial"/>
              <a:buChar char="•"/>
            </a:pPr>
            <a:r>
              <a:rPr lang="en-US" sz="2524" spc="98">
                <a:solidFill>
                  <a:srgbClr val="08377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Un système de suivi pour les professeurs, leur permettant de superviser l'avancement des tâches </a:t>
            </a:r>
          </a:p>
          <a:p>
            <a:pPr algn="l">
              <a:lnSpc>
                <a:spcPts val="2928"/>
              </a:lnSpc>
            </a:pPr>
          </a:p>
          <a:p>
            <a:pPr algn="l">
              <a:lnSpc>
                <a:spcPts val="2928"/>
              </a:lnSpc>
            </a:pPr>
          </a:p>
          <a:p>
            <a:pPr algn="l" marL="545101" indent="-272551" lvl="1">
              <a:lnSpc>
                <a:spcPts val="2928"/>
              </a:lnSpc>
              <a:buFont typeface="Arial"/>
              <a:buChar char="•"/>
            </a:pPr>
            <a:r>
              <a:rPr lang="en-US" sz="2524" spc="98">
                <a:solidFill>
                  <a:srgbClr val="08377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Des notifications et des rappels pour garantir le respect des délais</a:t>
            </a:r>
          </a:p>
          <a:p>
            <a:pPr algn="l">
              <a:lnSpc>
                <a:spcPts val="2928"/>
              </a:lnSpc>
            </a:pPr>
          </a:p>
          <a:p>
            <a:pPr algn="l">
              <a:lnSpc>
                <a:spcPts val="2928"/>
              </a:lnSpc>
            </a:pPr>
          </a:p>
          <a:p>
            <a:pPr algn="l" marL="545101" indent="-272551" lvl="1">
              <a:lnSpc>
                <a:spcPts val="2928"/>
              </a:lnSpc>
              <a:buFont typeface="Arial"/>
              <a:buChar char="•"/>
            </a:pPr>
            <a:r>
              <a:rPr lang="en-US" sz="2524" spc="98">
                <a:solidFill>
                  <a:srgbClr val="08377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Des analyses personnalisées pour améliorer les performances académiques.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7844" y="9242082"/>
            <a:ext cx="1269591" cy="62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7844" y="191262"/>
            <a:ext cx="11263901" cy="837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65860" indent="-582930" lvl="1">
              <a:lnSpc>
                <a:spcPts val="5886"/>
              </a:lnSpc>
              <a:buAutoNum type="arabicPeriod" startAt="1"/>
            </a:pPr>
            <a:r>
              <a:rPr lang="en-US" b="true" sz="5400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Contexte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0822" y="857250"/>
            <a:ext cx="11263901" cy="89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F8DD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1.3.Solutions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5803" y="477743"/>
            <a:ext cx="17194348" cy="9232076"/>
            <a:chOff x="0" y="0"/>
            <a:chExt cx="6162066" cy="33085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62066" cy="3308567"/>
            </a:xfrm>
            <a:custGeom>
              <a:avLst/>
              <a:gdLst/>
              <a:ahLst/>
              <a:cxnLst/>
              <a:rect r="r" b="b" t="t" l="l"/>
              <a:pathLst>
                <a:path h="3308567" w="6162066">
                  <a:moveTo>
                    <a:pt x="25215" y="0"/>
                  </a:moveTo>
                  <a:lnTo>
                    <a:pt x="6136852" y="0"/>
                  </a:lnTo>
                  <a:cubicBezTo>
                    <a:pt x="6150777" y="0"/>
                    <a:pt x="6162066" y="11289"/>
                    <a:pt x="6162066" y="25215"/>
                  </a:cubicBezTo>
                  <a:lnTo>
                    <a:pt x="6162066" y="3283353"/>
                  </a:lnTo>
                  <a:cubicBezTo>
                    <a:pt x="6162066" y="3290040"/>
                    <a:pt x="6159410" y="3296453"/>
                    <a:pt x="6154681" y="3301182"/>
                  </a:cubicBezTo>
                  <a:cubicBezTo>
                    <a:pt x="6149952" y="3305911"/>
                    <a:pt x="6143539" y="3308567"/>
                    <a:pt x="6136852" y="3308567"/>
                  </a:cubicBezTo>
                  <a:lnTo>
                    <a:pt x="25215" y="3308567"/>
                  </a:lnTo>
                  <a:cubicBezTo>
                    <a:pt x="18527" y="3308567"/>
                    <a:pt x="12114" y="3305911"/>
                    <a:pt x="7385" y="3301182"/>
                  </a:cubicBezTo>
                  <a:cubicBezTo>
                    <a:pt x="2657" y="3296453"/>
                    <a:pt x="0" y="3290040"/>
                    <a:pt x="0" y="3283353"/>
                  </a:cubicBezTo>
                  <a:lnTo>
                    <a:pt x="0" y="25215"/>
                  </a:lnTo>
                  <a:cubicBezTo>
                    <a:pt x="0" y="18527"/>
                    <a:pt x="2657" y="12114"/>
                    <a:pt x="7385" y="7385"/>
                  </a:cubicBezTo>
                  <a:cubicBezTo>
                    <a:pt x="12114" y="2657"/>
                    <a:pt x="18527" y="0"/>
                    <a:pt x="25215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82C2E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162066" cy="3356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2"/>
                </a:lnSpc>
              </a:pPr>
            </a:p>
            <a:p>
              <a:pPr algn="ctr">
                <a:lnSpc>
                  <a:spcPts val="185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90107" y="3197377"/>
            <a:ext cx="10907786" cy="3007028"/>
            <a:chOff x="0" y="0"/>
            <a:chExt cx="2872833" cy="7919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72833" cy="791974"/>
            </a:xfrm>
            <a:custGeom>
              <a:avLst/>
              <a:gdLst/>
              <a:ahLst/>
              <a:cxnLst/>
              <a:rect r="r" b="b" t="t" l="l"/>
              <a:pathLst>
                <a:path h="791974" w="2872833">
                  <a:moveTo>
                    <a:pt x="42586" y="0"/>
                  </a:moveTo>
                  <a:lnTo>
                    <a:pt x="2830247" y="0"/>
                  </a:lnTo>
                  <a:cubicBezTo>
                    <a:pt x="2841541" y="0"/>
                    <a:pt x="2852373" y="4487"/>
                    <a:pt x="2860360" y="12473"/>
                  </a:cubicBezTo>
                  <a:cubicBezTo>
                    <a:pt x="2868346" y="20459"/>
                    <a:pt x="2872833" y="31291"/>
                    <a:pt x="2872833" y="42586"/>
                  </a:cubicBezTo>
                  <a:lnTo>
                    <a:pt x="2872833" y="749389"/>
                  </a:lnTo>
                  <a:cubicBezTo>
                    <a:pt x="2872833" y="760683"/>
                    <a:pt x="2868346" y="771515"/>
                    <a:pt x="2860360" y="779501"/>
                  </a:cubicBezTo>
                  <a:cubicBezTo>
                    <a:pt x="2852373" y="787488"/>
                    <a:pt x="2841541" y="791974"/>
                    <a:pt x="2830247" y="791974"/>
                  </a:cubicBezTo>
                  <a:lnTo>
                    <a:pt x="42586" y="791974"/>
                  </a:lnTo>
                  <a:cubicBezTo>
                    <a:pt x="31291" y="791974"/>
                    <a:pt x="20459" y="787488"/>
                    <a:pt x="12473" y="779501"/>
                  </a:cubicBezTo>
                  <a:cubicBezTo>
                    <a:pt x="4487" y="771515"/>
                    <a:pt x="0" y="760683"/>
                    <a:pt x="0" y="749389"/>
                  </a:cubicBezTo>
                  <a:lnTo>
                    <a:pt x="0" y="42586"/>
                  </a:lnTo>
                  <a:cubicBezTo>
                    <a:pt x="0" y="31291"/>
                    <a:pt x="4487" y="20459"/>
                    <a:pt x="12473" y="12473"/>
                  </a:cubicBezTo>
                  <a:cubicBezTo>
                    <a:pt x="20459" y="4487"/>
                    <a:pt x="31291" y="0"/>
                    <a:pt x="42586" y="0"/>
                  </a:cubicBezTo>
                  <a:close/>
                </a:path>
              </a:pathLst>
            </a:custGeom>
            <a:solidFill>
              <a:srgbClr val="82C2E6"/>
            </a:solidFill>
            <a:ln w="95250" cap="rnd">
              <a:solidFill>
                <a:srgbClr val="82C2E6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72833" cy="830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95859" y="4038563"/>
            <a:ext cx="1187115" cy="1324657"/>
            <a:chOff x="0" y="0"/>
            <a:chExt cx="752744" cy="8399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2744" cy="839958"/>
            </a:xfrm>
            <a:custGeom>
              <a:avLst/>
              <a:gdLst/>
              <a:ahLst/>
              <a:cxnLst/>
              <a:rect r="r" b="b" t="t" l="l"/>
              <a:pathLst>
                <a:path h="839958" w="752744">
                  <a:moveTo>
                    <a:pt x="376372" y="0"/>
                  </a:moveTo>
                  <a:cubicBezTo>
                    <a:pt x="168507" y="0"/>
                    <a:pt x="0" y="188031"/>
                    <a:pt x="0" y="419979"/>
                  </a:cubicBezTo>
                  <a:cubicBezTo>
                    <a:pt x="0" y="651927"/>
                    <a:pt x="168507" y="839958"/>
                    <a:pt x="376372" y="839958"/>
                  </a:cubicBezTo>
                  <a:cubicBezTo>
                    <a:pt x="584236" y="839958"/>
                    <a:pt x="752744" y="651927"/>
                    <a:pt x="752744" y="419979"/>
                  </a:cubicBezTo>
                  <a:cubicBezTo>
                    <a:pt x="752744" y="188031"/>
                    <a:pt x="584236" y="0"/>
                    <a:pt x="3763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0570" y="-64129"/>
              <a:ext cx="611604" cy="825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0"/>
                </a:lnSpc>
              </a:pPr>
              <a:r>
                <a:rPr lang="en-US" sz="3993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02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681793" y="4105923"/>
            <a:ext cx="9543942" cy="1037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70"/>
              </a:lnSpc>
            </a:pPr>
            <a:r>
              <a:rPr lang="en-US" sz="5621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Outils techniques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99991"/>
            <a:ext cx="9435685" cy="837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2.Outils techniques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12845" y="2495618"/>
            <a:ext cx="4113696" cy="3082171"/>
            <a:chOff x="0" y="0"/>
            <a:chExt cx="1368906" cy="10256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68906" cy="1025647"/>
            </a:xfrm>
            <a:custGeom>
              <a:avLst/>
              <a:gdLst/>
              <a:ahLst/>
              <a:cxnLst/>
              <a:rect r="r" b="b" t="t" l="l"/>
              <a:pathLst>
                <a:path h="1025647" w="1368906">
                  <a:moveTo>
                    <a:pt x="82807" y="0"/>
                  </a:moveTo>
                  <a:lnTo>
                    <a:pt x="1286098" y="0"/>
                  </a:lnTo>
                  <a:cubicBezTo>
                    <a:pt x="1331832" y="0"/>
                    <a:pt x="1368906" y="37074"/>
                    <a:pt x="1368906" y="82807"/>
                  </a:cubicBezTo>
                  <a:lnTo>
                    <a:pt x="1368906" y="942840"/>
                  </a:lnTo>
                  <a:cubicBezTo>
                    <a:pt x="1368906" y="988573"/>
                    <a:pt x="1331832" y="1025647"/>
                    <a:pt x="1286098" y="1025647"/>
                  </a:cubicBezTo>
                  <a:lnTo>
                    <a:pt x="82807" y="1025647"/>
                  </a:lnTo>
                  <a:cubicBezTo>
                    <a:pt x="37074" y="1025647"/>
                    <a:pt x="0" y="988573"/>
                    <a:pt x="0" y="942840"/>
                  </a:cubicBezTo>
                  <a:lnTo>
                    <a:pt x="0" y="82807"/>
                  </a:lnTo>
                  <a:cubicBezTo>
                    <a:pt x="0" y="37074"/>
                    <a:pt x="37074" y="0"/>
                    <a:pt x="828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CC0D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68906" cy="1063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1487435" y="9599490"/>
            <a:ext cx="157718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17844" y="9242082"/>
            <a:ext cx="1269591" cy="62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04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041214" y="2467988"/>
            <a:ext cx="4113696" cy="3082171"/>
            <a:chOff x="0" y="0"/>
            <a:chExt cx="1368906" cy="10256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68906" cy="1025647"/>
            </a:xfrm>
            <a:custGeom>
              <a:avLst/>
              <a:gdLst/>
              <a:ahLst/>
              <a:cxnLst/>
              <a:rect r="r" b="b" t="t" l="l"/>
              <a:pathLst>
                <a:path h="1025647" w="1368906">
                  <a:moveTo>
                    <a:pt x="82807" y="0"/>
                  </a:moveTo>
                  <a:lnTo>
                    <a:pt x="1286098" y="0"/>
                  </a:lnTo>
                  <a:cubicBezTo>
                    <a:pt x="1331832" y="0"/>
                    <a:pt x="1368906" y="37074"/>
                    <a:pt x="1368906" y="82807"/>
                  </a:cubicBezTo>
                  <a:lnTo>
                    <a:pt x="1368906" y="942840"/>
                  </a:lnTo>
                  <a:cubicBezTo>
                    <a:pt x="1368906" y="988573"/>
                    <a:pt x="1331832" y="1025647"/>
                    <a:pt x="1286098" y="1025647"/>
                  </a:cubicBezTo>
                  <a:lnTo>
                    <a:pt x="82807" y="1025647"/>
                  </a:lnTo>
                  <a:cubicBezTo>
                    <a:pt x="37074" y="1025647"/>
                    <a:pt x="0" y="988573"/>
                    <a:pt x="0" y="942840"/>
                  </a:cubicBezTo>
                  <a:lnTo>
                    <a:pt x="0" y="82807"/>
                  </a:lnTo>
                  <a:cubicBezTo>
                    <a:pt x="0" y="37074"/>
                    <a:pt x="37074" y="0"/>
                    <a:pt x="828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CC0D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68906" cy="1063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357051" y="2921343"/>
            <a:ext cx="1270433" cy="1354144"/>
          </a:xfrm>
          <a:custGeom>
            <a:avLst/>
            <a:gdLst/>
            <a:ahLst/>
            <a:cxnLst/>
            <a:rect r="r" b="b" t="t" l="l"/>
            <a:pathLst>
              <a:path h="1354144" w="1270433">
                <a:moveTo>
                  <a:pt x="0" y="0"/>
                </a:moveTo>
                <a:lnTo>
                  <a:pt x="1270432" y="0"/>
                </a:lnTo>
                <a:lnTo>
                  <a:pt x="1270432" y="1354144"/>
                </a:lnTo>
                <a:lnTo>
                  <a:pt x="0" y="1354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36166" y="2921343"/>
            <a:ext cx="3098223" cy="1115360"/>
          </a:xfrm>
          <a:custGeom>
            <a:avLst/>
            <a:gdLst/>
            <a:ahLst/>
            <a:cxnLst/>
            <a:rect r="r" b="b" t="t" l="l"/>
            <a:pathLst>
              <a:path h="1115360" w="3098223">
                <a:moveTo>
                  <a:pt x="0" y="0"/>
                </a:moveTo>
                <a:lnTo>
                  <a:pt x="3098223" y="0"/>
                </a:lnTo>
                <a:lnTo>
                  <a:pt x="3098223" y="1115361"/>
                </a:lnTo>
                <a:lnTo>
                  <a:pt x="0" y="1115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45574" y="2921343"/>
            <a:ext cx="1243623" cy="1243623"/>
          </a:xfrm>
          <a:custGeom>
            <a:avLst/>
            <a:gdLst/>
            <a:ahLst/>
            <a:cxnLst/>
            <a:rect r="r" b="b" t="t" l="l"/>
            <a:pathLst>
              <a:path h="1243623" w="1243623">
                <a:moveTo>
                  <a:pt x="0" y="0"/>
                </a:moveTo>
                <a:lnTo>
                  <a:pt x="1243624" y="0"/>
                </a:lnTo>
                <a:lnTo>
                  <a:pt x="1243624" y="1243624"/>
                </a:lnTo>
                <a:lnTo>
                  <a:pt x="0" y="12436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841933" y="4876257"/>
            <a:ext cx="2300668" cy="44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8"/>
              </a:lnSpc>
              <a:spcBef>
                <a:spcPct val="0"/>
              </a:spcBef>
            </a:pPr>
            <a:r>
              <a:rPr lang="en-US" sz="2627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Angular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34944" y="4876257"/>
            <a:ext cx="2300668" cy="44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8"/>
              </a:lnSpc>
              <a:spcBef>
                <a:spcPct val="0"/>
              </a:spcBef>
            </a:pPr>
            <a:r>
              <a:rPr lang="en-US" sz="2627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Spring boot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183741" y="2495618"/>
            <a:ext cx="4113696" cy="3082171"/>
            <a:chOff x="0" y="0"/>
            <a:chExt cx="1368906" cy="10256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68906" cy="1025647"/>
            </a:xfrm>
            <a:custGeom>
              <a:avLst/>
              <a:gdLst/>
              <a:ahLst/>
              <a:cxnLst/>
              <a:rect r="r" b="b" t="t" l="l"/>
              <a:pathLst>
                <a:path h="1025647" w="1368906">
                  <a:moveTo>
                    <a:pt x="82807" y="0"/>
                  </a:moveTo>
                  <a:lnTo>
                    <a:pt x="1286098" y="0"/>
                  </a:lnTo>
                  <a:cubicBezTo>
                    <a:pt x="1331832" y="0"/>
                    <a:pt x="1368906" y="37074"/>
                    <a:pt x="1368906" y="82807"/>
                  </a:cubicBezTo>
                  <a:lnTo>
                    <a:pt x="1368906" y="942840"/>
                  </a:lnTo>
                  <a:cubicBezTo>
                    <a:pt x="1368906" y="988573"/>
                    <a:pt x="1331832" y="1025647"/>
                    <a:pt x="1286098" y="1025647"/>
                  </a:cubicBezTo>
                  <a:lnTo>
                    <a:pt x="82807" y="1025647"/>
                  </a:lnTo>
                  <a:cubicBezTo>
                    <a:pt x="37074" y="1025647"/>
                    <a:pt x="0" y="988573"/>
                    <a:pt x="0" y="942840"/>
                  </a:cubicBezTo>
                  <a:lnTo>
                    <a:pt x="0" y="82807"/>
                  </a:lnTo>
                  <a:cubicBezTo>
                    <a:pt x="0" y="37074"/>
                    <a:pt x="37074" y="0"/>
                    <a:pt x="828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CC0DF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368906" cy="1063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431199" y="4876277"/>
            <a:ext cx="3272374" cy="44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8"/>
              </a:lnSpc>
              <a:spcBef>
                <a:spcPct val="0"/>
              </a:spcBef>
            </a:pPr>
            <a:r>
              <a:rPr lang="en-US" sz="2627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Bootstrap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612845" y="5901639"/>
            <a:ext cx="4156492" cy="2997498"/>
            <a:chOff x="0" y="0"/>
            <a:chExt cx="1218068" cy="87842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18068" cy="878423"/>
            </a:xfrm>
            <a:custGeom>
              <a:avLst/>
              <a:gdLst/>
              <a:ahLst/>
              <a:cxnLst/>
              <a:rect r="r" b="b" t="t" l="l"/>
              <a:pathLst>
                <a:path h="878423" w="1218068">
                  <a:moveTo>
                    <a:pt x="81955" y="0"/>
                  </a:moveTo>
                  <a:lnTo>
                    <a:pt x="1136113" y="0"/>
                  </a:lnTo>
                  <a:cubicBezTo>
                    <a:pt x="1157849" y="0"/>
                    <a:pt x="1178695" y="8634"/>
                    <a:pt x="1194064" y="24004"/>
                  </a:cubicBezTo>
                  <a:cubicBezTo>
                    <a:pt x="1209434" y="39374"/>
                    <a:pt x="1218068" y="60219"/>
                    <a:pt x="1218068" y="81955"/>
                  </a:cubicBezTo>
                  <a:lnTo>
                    <a:pt x="1218068" y="796468"/>
                  </a:lnTo>
                  <a:cubicBezTo>
                    <a:pt x="1218068" y="818204"/>
                    <a:pt x="1209434" y="839049"/>
                    <a:pt x="1194064" y="854419"/>
                  </a:cubicBezTo>
                  <a:cubicBezTo>
                    <a:pt x="1178695" y="869788"/>
                    <a:pt x="1157849" y="878423"/>
                    <a:pt x="1136113" y="878423"/>
                  </a:cubicBezTo>
                  <a:lnTo>
                    <a:pt x="81955" y="878423"/>
                  </a:lnTo>
                  <a:cubicBezTo>
                    <a:pt x="60219" y="878423"/>
                    <a:pt x="39374" y="869788"/>
                    <a:pt x="24004" y="854419"/>
                  </a:cubicBezTo>
                  <a:cubicBezTo>
                    <a:pt x="8634" y="839049"/>
                    <a:pt x="0" y="818204"/>
                    <a:pt x="0" y="796468"/>
                  </a:cubicBezTo>
                  <a:lnTo>
                    <a:pt x="0" y="81955"/>
                  </a:lnTo>
                  <a:cubicBezTo>
                    <a:pt x="0" y="60219"/>
                    <a:pt x="8634" y="39374"/>
                    <a:pt x="24004" y="24004"/>
                  </a:cubicBezTo>
                  <a:cubicBezTo>
                    <a:pt x="39374" y="8634"/>
                    <a:pt x="60219" y="0"/>
                    <a:pt x="819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CC0D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18068" cy="91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7452328" y="6139262"/>
            <a:ext cx="2703003" cy="1543169"/>
          </a:xfrm>
          <a:custGeom>
            <a:avLst/>
            <a:gdLst/>
            <a:ahLst/>
            <a:cxnLst/>
            <a:rect r="r" b="b" t="t" l="l"/>
            <a:pathLst>
              <a:path h="1543169" w="2703003">
                <a:moveTo>
                  <a:pt x="0" y="0"/>
                </a:moveTo>
                <a:lnTo>
                  <a:pt x="2703003" y="0"/>
                </a:lnTo>
                <a:lnTo>
                  <a:pt x="2703003" y="1543169"/>
                </a:lnTo>
                <a:lnTo>
                  <a:pt x="0" y="15431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363460" y="8187256"/>
            <a:ext cx="2612466" cy="508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7"/>
              </a:lnSpc>
              <a:spcBef>
                <a:spcPct val="0"/>
              </a:spcBef>
            </a:pPr>
            <a:r>
              <a:rPr lang="en-US" sz="2983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MySQL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487435" y="9599490"/>
            <a:ext cx="157718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928625" y="5898546"/>
            <a:ext cx="4090749" cy="2717959"/>
            <a:chOff x="0" y="0"/>
            <a:chExt cx="1412831" cy="938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12831" cy="938707"/>
            </a:xfrm>
            <a:custGeom>
              <a:avLst/>
              <a:gdLst/>
              <a:ahLst/>
              <a:cxnLst/>
              <a:rect r="r" b="b" t="t" l="l"/>
              <a:pathLst>
                <a:path h="938707" w="1412831">
                  <a:moveTo>
                    <a:pt x="83272" y="0"/>
                  </a:moveTo>
                  <a:lnTo>
                    <a:pt x="1329559" y="0"/>
                  </a:lnTo>
                  <a:cubicBezTo>
                    <a:pt x="1375549" y="0"/>
                    <a:pt x="1412831" y="37282"/>
                    <a:pt x="1412831" y="83272"/>
                  </a:cubicBezTo>
                  <a:lnTo>
                    <a:pt x="1412831" y="855435"/>
                  </a:lnTo>
                  <a:cubicBezTo>
                    <a:pt x="1412831" y="901425"/>
                    <a:pt x="1375549" y="938707"/>
                    <a:pt x="1329559" y="938707"/>
                  </a:cubicBezTo>
                  <a:lnTo>
                    <a:pt x="83272" y="938707"/>
                  </a:lnTo>
                  <a:cubicBezTo>
                    <a:pt x="37282" y="938707"/>
                    <a:pt x="0" y="901425"/>
                    <a:pt x="0" y="855435"/>
                  </a:cubicBezTo>
                  <a:lnTo>
                    <a:pt x="0" y="83272"/>
                  </a:lnTo>
                  <a:cubicBezTo>
                    <a:pt x="0" y="37282"/>
                    <a:pt x="37282" y="0"/>
                    <a:pt x="832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CC0D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12831" cy="976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7844" y="9242082"/>
            <a:ext cx="1269591" cy="6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14726" y="8038496"/>
            <a:ext cx="3202882" cy="430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4"/>
              </a:lnSpc>
              <a:spcBef>
                <a:spcPct val="0"/>
              </a:spcBef>
            </a:pPr>
            <a:r>
              <a:rPr lang="en-US" sz="253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Figma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339833" y="6147336"/>
            <a:ext cx="967988" cy="1430240"/>
          </a:xfrm>
          <a:custGeom>
            <a:avLst/>
            <a:gdLst/>
            <a:ahLst/>
            <a:cxnLst/>
            <a:rect r="r" b="b" t="t" l="l"/>
            <a:pathLst>
              <a:path h="1430240" w="967988">
                <a:moveTo>
                  <a:pt x="0" y="0"/>
                </a:moveTo>
                <a:lnTo>
                  <a:pt x="967988" y="0"/>
                </a:lnTo>
                <a:lnTo>
                  <a:pt x="967988" y="1430239"/>
                </a:lnTo>
                <a:lnTo>
                  <a:pt x="0" y="1430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1" r="0" b="-791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537398" y="5898546"/>
            <a:ext cx="4028106" cy="2717959"/>
            <a:chOff x="0" y="0"/>
            <a:chExt cx="1336769" cy="9019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36769" cy="901983"/>
            </a:xfrm>
            <a:custGeom>
              <a:avLst/>
              <a:gdLst/>
              <a:ahLst/>
              <a:cxnLst/>
              <a:rect r="r" b="b" t="t" l="l"/>
              <a:pathLst>
                <a:path h="901983" w="1336769">
                  <a:moveTo>
                    <a:pt x="84567" y="0"/>
                  </a:moveTo>
                  <a:lnTo>
                    <a:pt x="1252202" y="0"/>
                  </a:lnTo>
                  <a:cubicBezTo>
                    <a:pt x="1298907" y="0"/>
                    <a:pt x="1336769" y="37862"/>
                    <a:pt x="1336769" y="84567"/>
                  </a:cubicBezTo>
                  <a:lnTo>
                    <a:pt x="1336769" y="817416"/>
                  </a:lnTo>
                  <a:cubicBezTo>
                    <a:pt x="1336769" y="839845"/>
                    <a:pt x="1327859" y="861355"/>
                    <a:pt x="1312000" y="877214"/>
                  </a:cubicBezTo>
                  <a:cubicBezTo>
                    <a:pt x="1296141" y="893073"/>
                    <a:pt x="1274631" y="901983"/>
                    <a:pt x="1252202" y="901983"/>
                  </a:cubicBezTo>
                  <a:lnTo>
                    <a:pt x="84567" y="901983"/>
                  </a:lnTo>
                  <a:cubicBezTo>
                    <a:pt x="37862" y="901983"/>
                    <a:pt x="0" y="864121"/>
                    <a:pt x="0" y="817416"/>
                  </a:cubicBezTo>
                  <a:lnTo>
                    <a:pt x="0" y="84567"/>
                  </a:lnTo>
                  <a:cubicBezTo>
                    <a:pt x="0" y="37862"/>
                    <a:pt x="37862" y="0"/>
                    <a:pt x="845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CC0D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36769" cy="940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223594" y="5898546"/>
            <a:ext cx="4026337" cy="2717959"/>
            <a:chOff x="0" y="0"/>
            <a:chExt cx="1390585" cy="9387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90585" cy="938707"/>
            </a:xfrm>
            <a:custGeom>
              <a:avLst/>
              <a:gdLst/>
              <a:ahLst/>
              <a:cxnLst/>
              <a:rect r="r" b="b" t="t" l="l"/>
              <a:pathLst>
                <a:path h="938707" w="1390585">
                  <a:moveTo>
                    <a:pt x="84604" y="0"/>
                  </a:moveTo>
                  <a:lnTo>
                    <a:pt x="1305981" y="0"/>
                  </a:lnTo>
                  <a:cubicBezTo>
                    <a:pt x="1352706" y="0"/>
                    <a:pt x="1390585" y="37879"/>
                    <a:pt x="1390585" y="84604"/>
                  </a:cubicBezTo>
                  <a:lnTo>
                    <a:pt x="1390585" y="854103"/>
                  </a:lnTo>
                  <a:cubicBezTo>
                    <a:pt x="1390585" y="900829"/>
                    <a:pt x="1352706" y="938707"/>
                    <a:pt x="1305981" y="938707"/>
                  </a:cubicBezTo>
                  <a:lnTo>
                    <a:pt x="84604" y="938707"/>
                  </a:lnTo>
                  <a:cubicBezTo>
                    <a:pt x="37879" y="938707"/>
                    <a:pt x="0" y="900829"/>
                    <a:pt x="0" y="854103"/>
                  </a:cubicBezTo>
                  <a:lnTo>
                    <a:pt x="0" y="84604"/>
                  </a:lnTo>
                  <a:cubicBezTo>
                    <a:pt x="0" y="37879"/>
                    <a:pt x="37879" y="0"/>
                    <a:pt x="846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CC0D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90585" cy="976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601994" y="5968292"/>
            <a:ext cx="3269539" cy="1609284"/>
          </a:xfrm>
          <a:custGeom>
            <a:avLst/>
            <a:gdLst/>
            <a:ahLst/>
            <a:cxnLst/>
            <a:rect r="r" b="b" t="t" l="l"/>
            <a:pathLst>
              <a:path h="1609284" w="3269539">
                <a:moveTo>
                  <a:pt x="0" y="0"/>
                </a:moveTo>
                <a:lnTo>
                  <a:pt x="3269539" y="0"/>
                </a:lnTo>
                <a:lnTo>
                  <a:pt x="3269539" y="1609283"/>
                </a:lnTo>
                <a:lnTo>
                  <a:pt x="0" y="1609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91" r="0" b="-791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056029" y="6147336"/>
            <a:ext cx="2778851" cy="1538735"/>
          </a:xfrm>
          <a:custGeom>
            <a:avLst/>
            <a:gdLst/>
            <a:ahLst/>
            <a:cxnLst/>
            <a:rect r="r" b="b" t="t" l="l"/>
            <a:pathLst>
              <a:path h="1538735" w="2778851">
                <a:moveTo>
                  <a:pt x="0" y="0"/>
                </a:moveTo>
                <a:lnTo>
                  <a:pt x="2778851" y="0"/>
                </a:lnTo>
                <a:lnTo>
                  <a:pt x="2778851" y="1538735"/>
                </a:lnTo>
                <a:lnTo>
                  <a:pt x="0" y="1538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91" r="0" b="-791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078652" y="8038496"/>
            <a:ext cx="2251811" cy="430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4"/>
              </a:lnSpc>
              <a:spcBef>
                <a:spcPct val="0"/>
              </a:spcBef>
            </a:pPr>
            <a:r>
              <a:rPr lang="en-US" sz="253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Gihtub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169320" y="5957879"/>
            <a:ext cx="2877407" cy="56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00"/>
              </a:lnSpc>
              <a:spcBef>
                <a:spcPct val="0"/>
              </a:spcBef>
            </a:pPr>
            <a:r>
              <a:rPr lang="en-US" sz="3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Trello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45406" y="8038496"/>
            <a:ext cx="2251811" cy="430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4"/>
              </a:lnSpc>
              <a:spcBef>
                <a:spcPct val="0"/>
              </a:spcBef>
            </a:pPr>
            <a:r>
              <a:rPr lang="en-US" sz="253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Trello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474755" y="2243018"/>
            <a:ext cx="4090749" cy="3064978"/>
            <a:chOff x="0" y="0"/>
            <a:chExt cx="1368906" cy="10256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68906" cy="1025647"/>
            </a:xfrm>
            <a:custGeom>
              <a:avLst/>
              <a:gdLst/>
              <a:ahLst/>
              <a:cxnLst/>
              <a:rect r="r" b="b" t="t" l="l"/>
              <a:pathLst>
                <a:path h="1025647" w="1368906">
                  <a:moveTo>
                    <a:pt x="83272" y="0"/>
                  </a:moveTo>
                  <a:lnTo>
                    <a:pt x="1285634" y="0"/>
                  </a:lnTo>
                  <a:cubicBezTo>
                    <a:pt x="1331624" y="0"/>
                    <a:pt x="1368906" y="37282"/>
                    <a:pt x="1368906" y="83272"/>
                  </a:cubicBezTo>
                  <a:lnTo>
                    <a:pt x="1368906" y="942375"/>
                  </a:lnTo>
                  <a:cubicBezTo>
                    <a:pt x="1368906" y="988365"/>
                    <a:pt x="1331624" y="1025647"/>
                    <a:pt x="1285634" y="1025647"/>
                  </a:cubicBezTo>
                  <a:lnTo>
                    <a:pt x="83272" y="1025647"/>
                  </a:lnTo>
                  <a:cubicBezTo>
                    <a:pt x="37282" y="1025647"/>
                    <a:pt x="0" y="988365"/>
                    <a:pt x="0" y="942375"/>
                  </a:cubicBezTo>
                  <a:lnTo>
                    <a:pt x="0" y="83272"/>
                  </a:lnTo>
                  <a:cubicBezTo>
                    <a:pt x="0" y="37282"/>
                    <a:pt x="37282" y="0"/>
                    <a:pt x="832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CC0D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368906" cy="1063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928625" y="2215542"/>
            <a:ext cx="4090749" cy="3064978"/>
            <a:chOff x="0" y="0"/>
            <a:chExt cx="1368906" cy="10256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68906" cy="1025647"/>
            </a:xfrm>
            <a:custGeom>
              <a:avLst/>
              <a:gdLst/>
              <a:ahLst/>
              <a:cxnLst/>
              <a:rect r="r" b="b" t="t" l="l"/>
              <a:pathLst>
                <a:path h="1025647" w="1368906">
                  <a:moveTo>
                    <a:pt x="83272" y="0"/>
                  </a:moveTo>
                  <a:lnTo>
                    <a:pt x="1285634" y="0"/>
                  </a:lnTo>
                  <a:cubicBezTo>
                    <a:pt x="1331624" y="0"/>
                    <a:pt x="1368906" y="37282"/>
                    <a:pt x="1368906" y="83272"/>
                  </a:cubicBezTo>
                  <a:lnTo>
                    <a:pt x="1368906" y="942375"/>
                  </a:lnTo>
                  <a:cubicBezTo>
                    <a:pt x="1368906" y="988365"/>
                    <a:pt x="1331624" y="1025647"/>
                    <a:pt x="1285634" y="1025647"/>
                  </a:cubicBezTo>
                  <a:lnTo>
                    <a:pt x="83272" y="1025647"/>
                  </a:lnTo>
                  <a:cubicBezTo>
                    <a:pt x="37282" y="1025647"/>
                    <a:pt x="0" y="988365"/>
                    <a:pt x="0" y="942375"/>
                  </a:cubicBezTo>
                  <a:lnTo>
                    <a:pt x="0" y="83272"/>
                  </a:lnTo>
                  <a:cubicBezTo>
                    <a:pt x="0" y="37282"/>
                    <a:pt x="37282" y="0"/>
                    <a:pt x="832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CC0DF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368906" cy="1063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159183" y="2215542"/>
            <a:ext cx="4090749" cy="3064978"/>
            <a:chOff x="0" y="0"/>
            <a:chExt cx="1368906" cy="10256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68906" cy="1025647"/>
            </a:xfrm>
            <a:custGeom>
              <a:avLst/>
              <a:gdLst/>
              <a:ahLst/>
              <a:cxnLst/>
              <a:rect r="r" b="b" t="t" l="l"/>
              <a:pathLst>
                <a:path h="1025647" w="1368906">
                  <a:moveTo>
                    <a:pt x="83272" y="0"/>
                  </a:moveTo>
                  <a:lnTo>
                    <a:pt x="1285634" y="0"/>
                  </a:lnTo>
                  <a:cubicBezTo>
                    <a:pt x="1331624" y="0"/>
                    <a:pt x="1368906" y="37282"/>
                    <a:pt x="1368906" y="83272"/>
                  </a:cubicBezTo>
                  <a:lnTo>
                    <a:pt x="1368906" y="942375"/>
                  </a:lnTo>
                  <a:cubicBezTo>
                    <a:pt x="1368906" y="988365"/>
                    <a:pt x="1331624" y="1025647"/>
                    <a:pt x="1285634" y="1025647"/>
                  </a:cubicBezTo>
                  <a:lnTo>
                    <a:pt x="83272" y="1025647"/>
                  </a:lnTo>
                  <a:cubicBezTo>
                    <a:pt x="37282" y="1025647"/>
                    <a:pt x="0" y="988365"/>
                    <a:pt x="0" y="942375"/>
                  </a:cubicBezTo>
                  <a:lnTo>
                    <a:pt x="0" y="83272"/>
                  </a:lnTo>
                  <a:cubicBezTo>
                    <a:pt x="0" y="37282"/>
                    <a:pt x="37282" y="0"/>
                    <a:pt x="832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CC0DF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368906" cy="1063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2760629" y="2631107"/>
            <a:ext cx="2426741" cy="1317893"/>
          </a:xfrm>
          <a:custGeom>
            <a:avLst/>
            <a:gdLst/>
            <a:ahLst/>
            <a:cxnLst/>
            <a:rect r="r" b="b" t="t" l="l"/>
            <a:pathLst>
              <a:path h="1317893" w="2426741">
                <a:moveTo>
                  <a:pt x="0" y="0"/>
                </a:moveTo>
                <a:lnTo>
                  <a:pt x="2426741" y="0"/>
                </a:lnTo>
                <a:lnTo>
                  <a:pt x="2426741" y="1317893"/>
                </a:lnTo>
                <a:lnTo>
                  <a:pt x="0" y="13178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814205" y="2547643"/>
            <a:ext cx="1413809" cy="1484822"/>
          </a:xfrm>
          <a:custGeom>
            <a:avLst/>
            <a:gdLst/>
            <a:ahLst/>
            <a:cxnLst/>
            <a:rect r="r" b="b" t="t" l="l"/>
            <a:pathLst>
              <a:path h="1484822" w="1413809">
                <a:moveTo>
                  <a:pt x="0" y="0"/>
                </a:moveTo>
                <a:lnTo>
                  <a:pt x="1413809" y="0"/>
                </a:lnTo>
                <a:lnTo>
                  <a:pt x="1413809" y="1484821"/>
                </a:lnTo>
                <a:lnTo>
                  <a:pt x="0" y="14848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921706" y="2547643"/>
            <a:ext cx="2565703" cy="1568286"/>
          </a:xfrm>
          <a:custGeom>
            <a:avLst/>
            <a:gdLst/>
            <a:ahLst/>
            <a:cxnLst/>
            <a:rect r="r" b="b" t="t" l="l"/>
            <a:pathLst>
              <a:path h="1568286" w="2565703">
                <a:moveTo>
                  <a:pt x="0" y="0"/>
                </a:moveTo>
                <a:lnTo>
                  <a:pt x="2565703" y="0"/>
                </a:lnTo>
                <a:lnTo>
                  <a:pt x="2565703" y="1568286"/>
                </a:lnTo>
                <a:lnTo>
                  <a:pt x="0" y="15682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672250" y="4600586"/>
            <a:ext cx="2287834" cy="452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58"/>
              </a:lnSpc>
              <a:spcBef>
                <a:spcPct val="0"/>
              </a:spcBef>
            </a:pPr>
            <a:r>
              <a:rPr lang="en-US" sz="2612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Junit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377192" y="4600586"/>
            <a:ext cx="2287834" cy="452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58"/>
              </a:lnSpc>
              <a:spcBef>
                <a:spcPct val="0"/>
              </a:spcBef>
            </a:pPr>
            <a:r>
              <a:rPr lang="en-US" sz="2612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Selenium IDE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577497" y="4600586"/>
            <a:ext cx="3254120" cy="452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58"/>
              </a:lnSpc>
              <a:spcBef>
                <a:spcPct val="0"/>
              </a:spcBef>
            </a:pPr>
            <a:r>
              <a:rPr lang="en-US" sz="2612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postman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599991"/>
            <a:ext cx="9435685" cy="837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2.Outils techniques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DAGXIlGUlzc</dc:identifier>
  <dcterms:modified xsi:type="dcterms:W3CDTF">2011-08-01T06:04:30Z</dcterms:modified>
  <cp:revision>1</cp:revision>
  <dc:title>Unitracker</dc:title>
</cp:coreProperties>
</file>